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00" r:id="rId2"/>
    <p:sldId id="257" r:id="rId3"/>
    <p:sldId id="258" r:id="rId4"/>
    <p:sldId id="261" r:id="rId5"/>
    <p:sldId id="276" r:id="rId6"/>
    <p:sldId id="320" r:id="rId7"/>
    <p:sldId id="305" r:id="rId8"/>
    <p:sldId id="278" r:id="rId9"/>
    <p:sldId id="259" r:id="rId10"/>
    <p:sldId id="332" r:id="rId11"/>
    <p:sldId id="334" r:id="rId12"/>
    <p:sldId id="317" r:id="rId13"/>
    <p:sldId id="339" r:id="rId14"/>
    <p:sldId id="338" r:id="rId15"/>
    <p:sldId id="340" r:id="rId16"/>
    <p:sldId id="337" r:id="rId17"/>
    <p:sldId id="319" r:id="rId18"/>
    <p:sldId id="323" r:id="rId19"/>
    <p:sldId id="321" r:id="rId20"/>
    <p:sldId id="356" r:id="rId21"/>
    <p:sldId id="322" r:id="rId22"/>
    <p:sldId id="345" r:id="rId23"/>
    <p:sldId id="346" r:id="rId24"/>
    <p:sldId id="348" r:id="rId25"/>
    <p:sldId id="349" r:id="rId26"/>
    <p:sldId id="355" r:id="rId27"/>
    <p:sldId id="350" r:id="rId28"/>
    <p:sldId id="357" r:id="rId29"/>
    <p:sldId id="335" r:id="rId30"/>
    <p:sldId id="336" r:id="rId31"/>
    <p:sldId id="309" r:id="rId32"/>
    <p:sldId id="341" r:id="rId33"/>
    <p:sldId id="313" r:id="rId34"/>
    <p:sldId id="268" r:id="rId35"/>
    <p:sldId id="343" r:id="rId36"/>
    <p:sldId id="344" r:id="rId37"/>
    <p:sldId id="353" r:id="rId38"/>
    <p:sldId id="354" r:id="rId39"/>
    <p:sldId id="347" r:id="rId4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論文ppt" id="{29DEABDF-9A16-4EEF-9544-FF58353BE367}">
          <p14:sldIdLst>
            <p14:sldId id="300"/>
            <p14:sldId id="257"/>
            <p14:sldId id="258"/>
            <p14:sldId id="261"/>
            <p14:sldId id="276"/>
            <p14:sldId id="320"/>
            <p14:sldId id="305"/>
            <p14:sldId id="278"/>
            <p14:sldId id="259"/>
            <p14:sldId id="332"/>
            <p14:sldId id="334"/>
            <p14:sldId id="317"/>
            <p14:sldId id="339"/>
            <p14:sldId id="338"/>
            <p14:sldId id="340"/>
            <p14:sldId id="337"/>
            <p14:sldId id="319"/>
            <p14:sldId id="323"/>
            <p14:sldId id="321"/>
            <p14:sldId id="356"/>
            <p14:sldId id="322"/>
            <p14:sldId id="345"/>
            <p14:sldId id="346"/>
            <p14:sldId id="348"/>
            <p14:sldId id="349"/>
            <p14:sldId id="355"/>
            <p14:sldId id="350"/>
            <p14:sldId id="357"/>
          </p14:sldIdLst>
        </p14:section>
        <p14:section name="QA" id="{ED87AF64-D4DF-44BA-A4C4-8BF737355171}">
          <p14:sldIdLst>
            <p14:sldId id="335"/>
            <p14:sldId id="336"/>
            <p14:sldId id="309"/>
            <p14:sldId id="341"/>
            <p14:sldId id="313"/>
            <p14:sldId id="268"/>
            <p14:sldId id="343"/>
            <p14:sldId id="344"/>
            <p14:sldId id="353"/>
            <p14:sldId id="354"/>
            <p14:sldId id="347"/>
          </p14:sldIdLst>
        </p14:section>
      </p14:sectionLst>
    </p:ext>
    <p:ext uri="{EFAFB233-063F-42B5-8137-9DF3F51BA10A}">
      <p15:sldGuideLst xmlns:p15="http://schemas.microsoft.com/office/powerpoint/2012/main">
        <p15:guide id="1" orient="horz" pos="2160" userDrawn="1">
          <p15:clr>
            <a:srgbClr val="A4A3A4"/>
          </p15:clr>
        </p15:guide>
        <p15:guide id="2" pos="52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76706" autoAdjust="0"/>
  </p:normalViewPr>
  <p:slideViewPr>
    <p:cSldViewPr snapToGrid="0">
      <p:cViewPr varScale="1">
        <p:scale>
          <a:sx n="95" d="100"/>
          <a:sy n="95" d="100"/>
        </p:scale>
        <p:origin x="1440" y="72"/>
      </p:cViewPr>
      <p:guideLst>
        <p:guide orient="horz" pos="2160"/>
        <p:guide pos="5269"/>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AAEA2-08F3-465F-B0E5-2CDABF472A92}" type="datetimeFigureOut">
              <a:rPr lang="zh-TW" altLang="en-US" smtClean="0"/>
              <a:t>2022/6/24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6CF6F-DDF4-4188-A15C-F23F10133382}" type="slidenum">
              <a:rPr lang="zh-TW" altLang="en-US" smtClean="0"/>
              <a:t>‹#›</a:t>
            </a:fld>
            <a:endParaRPr lang="zh-TW" altLang="en-US"/>
          </a:p>
        </p:txBody>
      </p:sp>
    </p:spTree>
    <p:extLst>
      <p:ext uri="{BB962C8B-B14F-4D97-AF65-F5344CB8AC3E}">
        <p14:creationId xmlns:p14="http://schemas.microsoft.com/office/powerpoint/2010/main" val="204111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a9fb85e2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7a9fb85e2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sz="1800" dirty="0"/>
              <a:t>研究主旨</a:t>
            </a:r>
            <a:endParaRPr lang="en-US" altLang="zh-TW" sz="1800" dirty="0"/>
          </a:p>
          <a:p>
            <a:pPr marL="0" lvl="0" indent="0" algn="l" rtl="0">
              <a:spcBef>
                <a:spcPts val="0"/>
              </a:spcBef>
              <a:spcAft>
                <a:spcPts val="0"/>
              </a:spcAft>
              <a:buNone/>
            </a:pPr>
            <a:r>
              <a:rPr lang="zh-TW" altLang="en-US" sz="1800" dirty="0"/>
              <a:t>進行這個研究由於版本控制工具對軟體開發的必要性與其學習上的困難度</a:t>
            </a:r>
          </a:p>
          <a:p>
            <a:pPr marL="0" lvl="0" indent="0" algn="l" rtl="0">
              <a:spcBef>
                <a:spcPts val="0"/>
              </a:spcBef>
              <a:spcAft>
                <a:spcPts val="0"/>
              </a:spcAft>
              <a:buNone/>
            </a:pPr>
            <a:r>
              <a:rPr lang="zh-TW" altLang="en-US" sz="1800" dirty="0"/>
              <a:t>決定開發一款輔助學習程式碼版本控制工具的遊戲</a:t>
            </a:r>
          </a:p>
          <a:p>
            <a:pPr marL="0" lvl="0" indent="0" algn="l" rtl="0">
              <a:spcBef>
                <a:spcPts val="0"/>
              </a:spcBef>
              <a:spcAft>
                <a:spcPts val="0"/>
              </a:spcAft>
              <a:buNone/>
            </a:pPr>
            <a:r>
              <a:rPr lang="zh-TW" altLang="en-US" sz="1800" dirty="0"/>
              <a:t>藉此降低學生學習的門檻</a:t>
            </a:r>
            <a:endParaRPr lang="en-US" altLang="zh-TW" sz="1800" dirty="0"/>
          </a:p>
          <a:p>
            <a:pPr marL="0" lvl="0" indent="0" algn="l" rtl="0">
              <a:spcBef>
                <a:spcPts val="0"/>
              </a:spcBef>
              <a:spcAft>
                <a:spcPts val="0"/>
              </a:spcAft>
              <a:buNone/>
            </a:pPr>
            <a:r>
              <a:rPr lang="zh-TW" altLang="en-US" sz="1800" dirty="0"/>
              <a:t>並設計一項教育研究實驗評估系統的成效</a:t>
            </a:r>
          </a:p>
        </p:txBody>
      </p:sp>
      <p:sp>
        <p:nvSpPr>
          <p:cNvPr id="171" name="Google Shape;171;g7a9fb85e2c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85500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學生進入關卡後，關卡的指示會自動被開啟</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，閱覽至最後一頁時再按下一頁即會關閉，也可以手動立即關閉，而學生必須照著指示完成目標</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圖中的例子是學生要處理合併分支時遇到衝突如何解決並順利推上遠端</a:t>
            </a:r>
          </a:p>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845504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12</a:t>
            </a:fld>
            <a:endParaRPr/>
          </a:p>
        </p:txBody>
      </p:sp>
    </p:spTree>
    <p:extLst>
      <p:ext uri="{BB962C8B-B14F-4D97-AF65-F5344CB8AC3E}">
        <p14:creationId xmlns:p14="http://schemas.microsoft.com/office/powerpoint/2010/main" val="4278583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獲得成就的學生除了可以蒐集到獎章以外也能獲得一定量的點數，鼓勵學生藉由完成特定的操作以在排行榜的競爭中獲得更前面的排名</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00"/>
                </a:solidFill>
                <a:latin typeface="DFKai-SB"/>
                <a:ea typeface="DFKai-SB"/>
                <a:cs typeface="DFKai-SB"/>
                <a:sym typeface="DFKai-SB"/>
              </a:rPr>
              <a:t>GEG</a:t>
            </a:r>
            <a:r>
              <a:rPr lang="zh-TW" altLang="en-US" sz="1200" dirty="0">
                <a:solidFill>
                  <a:srgbClr val="000000"/>
                </a:solidFill>
                <a:latin typeface="DFKai-SB"/>
                <a:ea typeface="DFKai-SB"/>
                <a:cs typeface="DFKai-SB"/>
                <a:sym typeface="DFKai-SB"/>
              </a:rPr>
              <a:t>中設置了十項成就，當學生完成特定的任務時便可以獲得</a:t>
            </a: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比如：當學生</a:t>
            </a:r>
            <a:r>
              <a:rPr lang="zh-TW" altLang="en-US" sz="1200" dirty="0">
                <a:solidFill>
                  <a:srgbClr val="000000"/>
                </a:solidFill>
                <a:effectLst/>
                <a:ea typeface="標楷體" panose="03000509000000000000" pitchFamily="65" charset="-120"/>
                <a:cs typeface="新細明體" panose="02020500000000000000" pitchFamily="18" charset="-120"/>
              </a:rPr>
              <a:t>快速完成關卡後 可以獲得一個高速通關的成就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顯示了學生獲得該成就時跳出提示的畫面</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128671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排行榜也是最常見的遊戲元素之一，同時也是</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主要的遊戲性所在，</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中的排行榜分為兩類</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1. </a:t>
            </a:r>
            <a:r>
              <a:rPr lang="zh-TW" altLang="zh-TW" sz="1200" dirty="0">
                <a:solidFill>
                  <a:srgbClr val="000000"/>
                </a:solidFill>
                <a:effectLst/>
                <a:ea typeface="標楷體" panose="03000509000000000000" pitchFamily="65" charset="-120"/>
                <a:cs typeface="新細明體" panose="02020500000000000000" pitchFamily="18" charset="-120"/>
              </a:rPr>
              <a:t>第一種是關卡排行榜，它根據學生通關時的數據進行排名，花費時間較少的學生會在排行榜的前方</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花費時間相同時則比較花費的指令行數，並且會列出學生的完成時間</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89129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學生可以在成就閱覽器中查看自己目前解鎖的成就，也可以查看那些未被解鎖的成就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在成就閱覽畫面中那些成就的圖示被隱藏起來，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但是仍可透過對成就的敘述來了解需要達成什麼目標才能獲得，藉以鼓勵學生嘗試完成這些目標</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396631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2. </a:t>
            </a:r>
            <a:r>
              <a:rPr lang="zh-TW" altLang="zh-TW" sz="1200" dirty="0">
                <a:solidFill>
                  <a:srgbClr val="000000"/>
                </a:solidFill>
                <a:effectLst/>
                <a:ea typeface="標楷體" panose="03000509000000000000" pitchFamily="65" charset="-120"/>
                <a:cs typeface="新細明體" panose="02020500000000000000" pitchFamily="18" charset="-120"/>
              </a:rPr>
              <a:t>第二種則是總排行榜，如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en-US" altLang="zh-TW" sz="1200" b="1" dirty="0">
                <a:solidFill>
                  <a:srgbClr val="000000"/>
                </a:solidFill>
                <a:effectLst/>
                <a:ea typeface="標楷體" panose="03000509000000000000" pitchFamily="65" charset="-120"/>
                <a:cs typeface="新細明體" panose="02020500000000000000" pitchFamily="18" charset="-120"/>
              </a:rPr>
              <a:t>8</a:t>
            </a:r>
            <a:r>
              <a:rPr lang="zh-TW" altLang="zh-TW" sz="1200" dirty="0">
                <a:solidFill>
                  <a:srgbClr val="000000"/>
                </a:solidFill>
                <a:effectLst/>
                <a:ea typeface="標楷體" panose="03000509000000000000" pitchFamily="65" charset="-120"/>
                <a:cs typeface="新細明體" panose="02020500000000000000" pitchFamily="18" charset="-120"/>
              </a:rPr>
              <a:t>所示</a:t>
            </a:r>
            <a:r>
              <a:rPr lang="zh-TW" altLang="zh-TW" sz="1200" b="1" dirty="0">
                <a:solidFill>
                  <a:srgbClr val="000000"/>
                </a:solidFill>
                <a:effectLst/>
                <a:ea typeface="標楷體" panose="03000509000000000000" pitchFamily="65" charset="-120"/>
                <a:cs typeface="新細明體" panose="02020500000000000000" pitchFamily="18" charset="-120"/>
              </a:rPr>
              <a:t>，</a:t>
            </a:r>
            <a:r>
              <a:rPr lang="zh-TW" altLang="zh-TW" sz="1200" dirty="0">
                <a:solidFill>
                  <a:srgbClr val="000000"/>
                </a:solidFill>
                <a:effectLst/>
                <a:ea typeface="標楷體" panose="03000509000000000000" pitchFamily="65" charset="-120"/>
                <a:cs typeface="新細明體" panose="02020500000000000000" pitchFamily="18" charset="-120"/>
              </a:rPr>
              <a:t>根據學生在整個遊戲關卡獲得的點數進行排名，同時列出學生獲得的成就數量</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endParaRPr>
          </a:p>
          <a:p>
            <a:pPr marL="0" lvl="0" indent="0" algn="l" rtl="0">
              <a:spcBef>
                <a:spcPts val="0"/>
              </a:spcBef>
              <a:spcAft>
                <a:spcPts val="0"/>
              </a:spcAft>
              <a:buNone/>
            </a:pPr>
            <a:r>
              <a:rPr lang="zh-TW" altLang="en-US" sz="1200" dirty="0">
                <a:solidFill>
                  <a:srgbClr val="000000"/>
                </a:solidFill>
                <a:effectLst/>
                <a:ea typeface="標楷體" panose="03000509000000000000" pitchFamily="65" charset="-120"/>
                <a:cs typeface="新細明體" panose="02020500000000000000" pitchFamily="18" charset="-120"/>
              </a:rPr>
              <a:t>考量</a:t>
            </a:r>
            <a:r>
              <a:rPr lang="zh-TW" altLang="zh-TW" sz="1200" dirty="0">
                <a:solidFill>
                  <a:srgbClr val="000000"/>
                </a:solidFill>
                <a:effectLst/>
                <a:ea typeface="標楷體" panose="03000509000000000000" pitchFamily="65" charset="-120"/>
                <a:cs typeface="新細明體" panose="02020500000000000000" pitchFamily="18" charset="-120"/>
              </a:rPr>
              <a:t>到排行榜可能對於較低名次學生造成反效果</a:t>
            </a:r>
            <a:r>
              <a:rPr lang="en-US" altLang="zh-TW" sz="1200" dirty="0">
                <a:solidFill>
                  <a:srgbClr val="000000"/>
                </a:solidFill>
                <a:effectLst/>
                <a:latin typeface="標楷體" panose="03000509000000000000" pitchFamily="65" charset="-120"/>
                <a:cs typeface="新細明體" panose="02020500000000000000" pitchFamily="18" charset="-120"/>
              </a:rPr>
              <a:t>[16]</a:t>
            </a:r>
            <a:r>
              <a:rPr lang="zh-TW" altLang="zh-TW" sz="1200" dirty="0">
                <a:solidFill>
                  <a:srgbClr val="000000"/>
                </a:solidFill>
                <a:effectLst/>
                <a:ea typeface="標楷體" panose="03000509000000000000" pitchFamily="65" charset="-120"/>
                <a:cs typeface="新細明體" panose="02020500000000000000" pitchFamily="18" charset="-120"/>
              </a:rPr>
              <a:t>，</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設置了一個開關用以控制是否顯示全部排名，放在排行榜介面的右下角</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預設狀態下只會顯示部份排名（前十位），若學生自願開啟則可以查看全部的名次</a:t>
            </a:r>
            <a:endParaRPr lang="en-US" altLang="zh-TW" dirty="0"/>
          </a:p>
        </p:txBody>
      </p:sp>
    </p:spTree>
    <p:extLst>
      <p:ext uri="{BB962C8B-B14F-4D97-AF65-F5344CB8AC3E}">
        <p14:creationId xmlns:p14="http://schemas.microsoft.com/office/powerpoint/2010/main" val="3809159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163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為了評估系統所帶來的學習效果與系統的優缺，我們提出以下四個研究問題</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18</a:t>
            </a:fld>
            <a:endParaRPr/>
          </a:p>
        </p:txBody>
      </p:sp>
    </p:spTree>
    <p:extLst>
      <p:ext uri="{BB962C8B-B14F-4D97-AF65-F5344CB8AC3E}">
        <p14:creationId xmlns:p14="http://schemas.microsoft.com/office/powerpoint/2010/main" val="1607042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1. </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隨機選擇一組作為實驗組，另一組作為</a:t>
            </a:r>
            <a:r>
              <a:rPr lang="zh-TW"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控制</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組</a:t>
            </a:r>
            <a:endPar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latin typeface="標楷體" panose="03000509000000000000" pitchFamily="65" charset="-120"/>
              <a:ea typeface="SimSun" panose="02010600030101010101" pitchFamily="2" charset="-122"/>
            </a:endParaRPr>
          </a:p>
          <a:p>
            <a:pPr marL="0" lvl="0" indent="0" algn="l" rtl="0">
              <a:spcBef>
                <a:spcPts val="0"/>
              </a:spcBef>
              <a:spcAft>
                <a:spcPts val="0"/>
              </a:spcAft>
              <a:buNone/>
            </a:pPr>
            <a:r>
              <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前置課程的下一週，進行</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的課程，範圍包含從建立</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 Repository</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到解決衝突</a:t>
            </a:r>
            <a:endPar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後</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置測驗安排在</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數周之後</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CN"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使學生有時間得以吸收知識</a:t>
            </a:r>
            <a:endParaRPr lang="en-US" altLang="zh-CN"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dirty="0"/>
              <a:t>最後進行</a:t>
            </a:r>
            <a:r>
              <a:rPr lang="zh-TW" altLang="en-US" sz="1200" dirty="0">
                <a:solidFill>
                  <a:srgbClr val="000000"/>
                </a:solidFill>
                <a:latin typeface="DFKai-SB"/>
                <a:ea typeface="DFKai-SB"/>
                <a:cs typeface="DFKai-SB"/>
                <a:sym typeface="DFKai-SB"/>
              </a:rPr>
              <a:t>李克特量表的問卷調查（根據</a:t>
            </a:r>
            <a:r>
              <a:rPr lang="en-US" altLang="zh-TW" sz="1200" dirty="0">
                <a:solidFill>
                  <a:srgbClr val="000000"/>
                </a:solidFill>
                <a:latin typeface="DFKai-SB"/>
                <a:ea typeface="DFKai-SB"/>
                <a:cs typeface="DFKai-SB"/>
                <a:sym typeface="DFKai-SB"/>
              </a:rPr>
              <a:t>UTAUT2</a:t>
            </a:r>
            <a:r>
              <a:rPr lang="zh-TW" altLang="en-US" sz="1200" dirty="0">
                <a:solidFill>
                  <a:srgbClr val="000000"/>
                </a:solidFill>
                <a:latin typeface="DFKai-SB"/>
                <a:ea typeface="DFKai-SB"/>
                <a:cs typeface="DFKai-SB"/>
                <a:sym typeface="DFKai-SB"/>
              </a:rPr>
              <a:t>模型所設計的問卷）</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19</a:t>
            </a:fld>
            <a:endParaRPr/>
          </a:p>
        </p:txBody>
      </p:sp>
    </p:spTree>
    <p:extLst>
      <p:ext uri="{BB962C8B-B14F-4D97-AF65-F5344CB8AC3E}">
        <p14:creationId xmlns:p14="http://schemas.microsoft.com/office/powerpoint/2010/main" val="2487120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Bef>
                <a:spcPts val="400"/>
              </a:spcBef>
              <a:spcAft>
                <a:spcPts val="400"/>
              </a:spcAft>
              <a:buClr>
                <a:srgbClr val="000000"/>
              </a:buClr>
              <a:buSzPts val="1800"/>
            </a:pPr>
            <a:r>
              <a:rPr lang="zh-TW" altLang="en-US" sz="1200" dirty="0">
                <a:solidFill>
                  <a:srgbClr val="000000"/>
                </a:solidFill>
                <a:latin typeface="DFKai-SB"/>
                <a:ea typeface="DFKai-SB"/>
                <a:cs typeface="DFKai-SB"/>
                <a:sym typeface="DFKai-SB"/>
              </a:rPr>
              <a:t>大多數學生都能通過遊戲中較容易的關卡</a:t>
            </a:r>
          </a:p>
          <a:p>
            <a:pPr marL="342900" indent="-342900">
              <a:spcBef>
                <a:spcPts val="400"/>
              </a:spcBef>
              <a:spcAft>
                <a:spcPts val="400"/>
              </a:spcAft>
              <a:buClr>
                <a:srgbClr val="000000"/>
              </a:buClr>
              <a:buSzPts val="1800"/>
            </a:pPr>
            <a:r>
              <a:rPr lang="zh-TW" altLang="en-US" sz="1200" dirty="0">
                <a:solidFill>
                  <a:srgbClr val="000000"/>
                </a:solidFill>
                <a:latin typeface="DFKai-SB"/>
                <a:ea typeface="DFKai-SB"/>
                <a:cs typeface="DFKai-SB"/>
                <a:sym typeface="DFKai-SB"/>
              </a:rPr>
              <a:t>我們觀察到比較多參數的指令較易令學生困惑</a:t>
            </a:r>
          </a:p>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43095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為了回答</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前述的</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研究問題，本研究應用並擴展了</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UTAUT2</a:t>
            </a:r>
          </a:p>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考察使用遊戲學習方式是否正面影響學生對</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的態度</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並影響後續的行為意向及實際行為</a:t>
            </a:r>
            <a:endPar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除模型原有的部份 還額外加入三個構面</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自我效能感根據既有文獻已知對使用科技工具有正面影響 因此加入</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遊戲有用性 考察遊戲的機制是否對學生在學習的期望上產生正面影響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遊戲動機 考察遊戲內的機制是否對學生對學生的學習動機產生正面影響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21</a:t>
            </a:fld>
            <a:endParaRPr/>
          </a:p>
        </p:txBody>
      </p:sp>
    </p:spTree>
    <p:extLst>
      <p:ext uri="{BB962C8B-B14F-4D97-AF65-F5344CB8AC3E}">
        <p14:creationId xmlns:p14="http://schemas.microsoft.com/office/powerpoint/2010/main" val="2995078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在後置測驗部份，呼應研究所假設的問題，本研究將考試題目的要求劃分為三部份</a:t>
            </a:r>
            <a:endParaRPr lang="zh-TW" altLang="en-US" sz="1800" b="1" dirty="0"/>
          </a:p>
        </p:txBody>
      </p:sp>
    </p:spTree>
    <p:extLst>
      <p:ext uri="{BB962C8B-B14F-4D97-AF65-F5344CB8AC3E}">
        <p14:creationId xmlns:p14="http://schemas.microsoft.com/office/powerpoint/2010/main" val="3126986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1031371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3740782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17427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665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52351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遊戲主要有六大區塊</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t>分別為以下：</a:t>
            </a:r>
            <a:endParaRPr lang="en-US" altLang="zh-TW" sz="1200" dirty="0"/>
          </a:p>
        </p:txBody>
      </p:sp>
    </p:spTree>
    <p:extLst>
      <p:ext uri="{BB962C8B-B14F-4D97-AF65-F5344CB8AC3E}">
        <p14:creationId xmlns:p14="http://schemas.microsoft.com/office/powerpoint/2010/main" val="18130030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當關卡完成後，除了基本的</a:t>
            </a:r>
            <a:r>
              <a:rPr lang="zh-TW" altLang="en-US" sz="1200" dirty="0">
                <a:solidFill>
                  <a:srgbClr val="000000"/>
                </a:solidFill>
                <a:effectLst/>
                <a:ea typeface="標楷體" panose="03000509000000000000" pitchFamily="65" charset="-120"/>
                <a:cs typeface="新細明體" panose="02020500000000000000" pitchFamily="18" charset="-120"/>
              </a:rPr>
              <a:t>恭喜</a:t>
            </a:r>
            <a:r>
              <a:rPr lang="zh-TW" altLang="zh-TW" sz="1200" dirty="0">
                <a:solidFill>
                  <a:srgbClr val="000000"/>
                </a:solidFill>
                <a:effectLst/>
                <a:ea typeface="標楷體" panose="03000509000000000000" pitchFamily="65" charset="-120"/>
                <a:cs typeface="新細明體" panose="02020500000000000000" pitchFamily="18" charset="-120"/>
              </a:rPr>
              <a:t>訊息外，也向學生顯示在關卡中耗費的時間與輸入指令的次數</a:t>
            </a:r>
            <a:endParaRPr lang="en-US" altLang="zh-TW" sz="1200" i="1"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這些紀錄都會被傳送至伺服器資料庫，除了可用於後續分析外，還作為遊戲內排行榜依據的一部分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同時章節選單會解鎖相應的關卡，使其成為可</a:t>
            </a:r>
            <a:r>
              <a:rPr lang="zh-TW" altLang="en-US" sz="1200" dirty="0">
                <a:solidFill>
                  <a:srgbClr val="000000"/>
                </a:solidFill>
                <a:effectLst/>
                <a:ea typeface="標楷體" panose="03000509000000000000" pitchFamily="65" charset="-120"/>
                <a:cs typeface="新細明體" panose="02020500000000000000" pitchFamily="18" charset="-120"/>
              </a:rPr>
              <a:t>自由進行</a:t>
            </a:r>
            <a:r>
              <a:rPr lang="zh-TW" altLang="zh-TW" sz="1200" dirty="0">
                <a:solidFill>
                  <a:srgbClr val="000000"/>
                </a:solidFill>
                <a:effectLst/>
                <a:ea typeface="標楷體" panose="03000509000000000000" pitchFamily="65" charset="-120"/>
                <a:cs typeface="新細明體" panose="02020500000000000000" pitchFamily="18" charset="-120"/>
              </a:rPr>
              <a:t>的關卡，以利學生複習</a:t>
            </a:r>
            <a:endParaRPr lang="en-US" altLang="zh-TW" sz="1200" dirty="0">
              <a:solidFill>
                <a:srgbClr val="000000"/>
              </a:solidFill>
              <a:effectLst/>
              <a:ea typeface="標楷體" panose="03000509000000000000" pitchFamily="65" charset="-120"/>
            </a:endParaRPr>
          </a:p>
        </p:txBody>
      </p:sp>
    </p:spTree>
    <p:extLst>
      <p:ext uri="{BB962C8B-B14F-4D97-AF65-F5344CB8AC3E}">
        <p14:creationId xmlns:p14="http://schemas.microsoft.com/office/powerpoint/2010/main" val="4123396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a9fb85e2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a9fb85e2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我們的系統教學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命令行界面而非圖形化界面</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原因：</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初學者直接使用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運作原理的理解，並可能誤將</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設計的功能當作</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的直接功能</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則可能因作業系統不同而無法使用</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的所有功能都被包含，</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則不一定</a:t>
            </a: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不一定存在完整且良好的文檔，而 </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則更容易在線上獲得幫助</a:t>
            </a:r>
          </a:p>
          <a:p>
            <a:pPr indent="-457189">
              <a:spcBef>
                <a:spcPts val="600"/>
              </a:spcBef>
              <a:spcAft>
                <a:spcPts val="6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31</a:t>
            </a:fld>
            <a:endParaRPr/>
          </a:p>
        </p:txBody>
      </p:sp>
    </p:spTree>
    <p:extLst>
      <p:ext uri="{BB962C8B-B14F-4D97-AF65-F5344CB8AC3E}">
        <p14:creationId xmlns:p14="http://schemas.microsoft.com/office/powerpoint/2010/main" val="1746686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90965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新細明體" panose="02020500000000000000" pitchFamily="18" charset="-120"/>
              </a:rPr>
              <a:t>學生在</a:t>
            </a:r>
            <a:r>
              <a:rPr lang="en-US" altLang="zh-TW" sz="1800" dirty="0">
                <a:solidFill>
                  <a:srgbClr val="000000"/>
                </a:solidFill>
                <a:effectLst/>
                <a:ea typeface="標楷體" panose="03000509000000000000" pitchFamily="65" charset="-120"/>
                <a:cs typeface="新細明體" panose="02020500000000000000" pitchFamily="18" charset="-120"/>
              </a:rPr>
              <a:t>GEG</a:t>
            </a:r>
            <a:r>
              <a:rPr lang="zh-TW" altLang="zh-TW" sz="1800" dirty="0">
                <a:solidFill>
                  <a:srgbClr val="000000"/>
                </a:solidFill>
                <a:effectLst/>
                <a:ea typeface="標楷體" panose="03000509000000000000" pitchFamily="65" charset="-120"/>
                <a:cs typeface="新細明體" panose="02020500000000000000" pitchFamily="18" charset="-120"/>
              </a:rPr>
              <a:t>中的活動會被紀錄下來發送至資料庫，教師可以根據狀況即時了解學生的學習狀況，這些活動包含</a:t>
            </a:r>
            <a:r>
              <a:rPr lang="en-US" altLang="zh-TW" sz="1800" dirty="0">
                <a:solidFill>
                  <a:srgbClr val="000000"/>
                </a:solidFill>
                <a:effectLst/>
                <a:ea typeface="標楷體" panose="03000509000000000000" pitchFamily="65" charset="-120"/>
                <a:cs typeface="新細明體" panose="02020500000000000000" pitchFamily="18" charset="-120"/>
              </a:rPr>
              <a:t> ~</a:t>
            </a: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教師可以查看每個關卡通過的人數來判斷學生是否在某些環節遇到困難</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比如在</a:t>
            </a:r>
            <a:r>
              <a:rPr lang="zh-TW" altLang="zh-TW" sz="1800" b="1" dirty="0">
                <a:solidFill>
                  <a:srgbClr val="000000"/>
                </a:solidFill>
                <a:effectLst/>
                <a:ea typeface="標楷體" panose="03000509000000000000" pitchFamily="65" charset="-120"/>
                <a:cs typeface="Times New Roman" panose="02020603050405020304" pitchFamily="18" charset="0"/>
              </a:rPr>
              <a:t>圖</a:t>
            </a:r>
            <a:r>
              <a:rPr lang="zh-TW" altLang="zh-TW" sz="1800" dirty="0">
                <a:solidFill>
                  <a:srgbClr val="000000"/>
                </a:solidFill>
                <a:effectLst/>
                <a:ea typeface="標楷體" panose="03000509000000000000" pitchFamily="65" charset="-120"/>
                <a:cs typeface="Times New Roman" panose="02020603050405020304" pitchFamily="18" charset="0"/>
              </a:rPr>
              <a:t>當中，查閱了關卡</a:t>
            </a:r>
            <a:r>
              <a:rPr lang="en-US" altLang="zh-TW" sz="1800" dirty="0">
                <a:solidFill>
                  <a:srgbClr val="000000"/>
                </a:solidFill>
                <a:effectLst/>
                <a:ea typeface="標楷體" panose="03000509000000000000" pitchFamily="65" charset="-120"/>
                <a:cs typeface="Times New Roman" panose="02020603050405020304" pitchFamily="18" charset="0"/>
              </a:rPr>
              <a:t>8</a:t>
            </a:r>
            <a:r>
              <a:rPr lang="zh-TW" altLang="zh-TW" sz="1800" dirty="0">
                <a:solidFill>
                  <a:srgbClr val="000000"/>
                </a:solidFill>
                <a:effectLst/>
                <a:ea typeface="標楷體" panose="03000509000000000000" pitchFamily="65" charset="-120"/>
                <a:cs typeface="Times New Roman" panose="02020603050405020304" pitchFamily="18" charset="0"/>
              </a:rPr>
              <a:t>在實驗日時的通過紀錄，我們觀察到只有大約</a:t>
            </a:r>
            <a:r>
              <a:rPr lang="en-US" altLang="zh-TW" sz="1800" dirty="0">
                <a:solidFill>
                  <a:srgbClr val="000000"/>
                </a:solidFill>
                <a:effectLst/>
                <a:ea typeface="標楷體" panose="03000509000000000000" pitchFamily="65" charset="-120"/>
                <a:cs typeface="Times New Roman" panose="02020603050405020304" pitchFamily="18" charset="0"/>
              </a:rPr>
              <a:t>5</a:t>
            </a:r>
            <a:r>
              <a:rPr lang="zh-TW" altLang="zh-TW" sz="1800" dirty="0">
                <a:solidFill>
                  <a:srgbClr val="000000"/>
                </a:solidFill>
                <a:effectLst/>
                <a:ea typeface="標楷體" panose="03000509000000000000" pitchFamily="65" charset="-120"/>
                <a:cs typeface="Times New Roman" panose="02020603050405020304" pitchFamily="18" charset="0"/>
              </a:rPr>
              <a:t>成的學生有通過關卡</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關卡</a:t>
            </a:r>
            <a:r>
              <a:rPr lang="en-US" altLang="zh-TW" sz="1800" dirty="0">
                <a:solidFill>
                  <a:srgbClr val="000000"/>
                </a:solidFill>
                <a:effectLst/>
                <a:ea typeface="標楷體" panose="03000509000000000000" pitchFamily="65" charset="-120"/>
                <a:cs typeface="Times New Roman" panose="02020603050405020304" pitchFamily="18" charset="0"/>
              </a:rPr>
              <a:t>9</a:t>
            </a:r>
            <a:r>
              <a:rPr lang="zh-TW" altLang="zh-TW" sz="1800" dirty="0">
                <a:solidFill>
                  <a:srgbClr val="000000"/>
                </a:solidFill>
                <a:effectLst/>
                <a:ea typeface="標楷體" panose="03000509000000000000" pitchFamily="65" charset="-120"/>
                <a:cs typeface="Times New Roman" panose="02020603050405020304" pitchFamily="18" charset="0"/>
              </a:rPr>
              <a:t>也同樣只有約一半的學生有通過，教師可以由此得知學生對於分支合併、衝突解決等等並不能即時充分理解與掌握</a:t>
            </a: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33</a:t>
            </a:fld>
            <a:endParaRPr/>
          </a:p>
        </p:txBody>
      </p:sp>
    </p:spTree>
    <p:extLst>
      <p:ext uri="{BB962C8B-B14F-4D97-AF65-F5344CB8AC3E}">
        <p14:creationId xmlns:p14="http://schemas.microsoft.com/office/powerpoint/2010/main" val="51866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a9633cf3d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a9633cf3d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本研究使用獨立樣本</a:t>
            </a:r>
            <a:r>
              <a:rPr lang="en-US" altLang="zh-TW" sz="1800" dirty="0">
                <a:effectLst/>
                <a:latin typeface="Times New Roman" panose="02020603050405020304" pitchFamily="18" charset="0"/>
                <a:ea typeface="標楷體" panose="03000509000000000000" pitchFamily="65" charset="-120"/>
              </a:rPr>
              <a:t>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檢定來比較控制組與實驗組的平均數是否有所差異，</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控制組抽樣</a:t>
            </a:r>
            <a:r>
              <a:rPr lang="en-US" altLang="zh-TW" sz="1800" dirty="0">
                <a:effectLst/>
                <a:latin typeface="Times New Roman" panose="02020603050405020304" pitchFamily="18" charset="0"/>
                <a:ea typeface="標楷體" panose="03000509000000000000" pitchFamily="65" charset="-120"/>
              </a:rPr>
              <a:t>54</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72.593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；實驗組抽樣</a:t>
            </a:r>
            <a:r>
              <a:rPr lang="en-US" altLang="zh-TW" sz="1800" dirty="0">
                <a:effectLst/>
                <a:latin typeface="Times New Roman" panose="02020603050405020304" pitchFamily="18" charset="0"/>
                <a:ea typeface="標楷體" panose="03000509000000000000" pitchFamily="65" charset="-120"/>
              </a:rPr>
              <a:t>59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76.271</a:t>
            </a:r>
            <a:endParaRPr lang="zh-TW" altLang="en-US" b="1" dirty="0"/>
          </a:p>
        </p:txBody>
      </p:sp>
    </p:spTree>
    <p:extLst>
      <p:ext uri="{BB962C8B-B14F-4D97-AF65-F5344CB8AC3E}">
        <p14:creationId xmlns:p14="http://schemas.microsoft.com/office/powerpoint/2010/main" val="957916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學生對大多數題目的同意程度偏高，然而我們有觀察到在</a:t>
            </a:r>
            <a:r>
              <a:rPr lang="en-US" altLang="zh-TW" sz="1800" dirty="0">
                <a:effectLst/>
                <a:latin typeface="Times New Roman" panose="02020603050405020304" pitchFamily="18" charset="0"/>
                <a:ea typeface="標楷體" panose="03000509000000000000" pitchFamily="65" charset="-120"/>
              </a:rPr>
              <a:t>UB1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中的數值明顯較低</a:t>
            </a:r>
            <a:endParaRPr lang="zh-TW" altLang="en-US" b="1" dirty="0"/>
          </a:p>
        </p:txBody>
      </p:sp>
    </p:spTree>
    <p:extLst>
      <p:ext uri="{BB962C8B-B14F-4D97-AF65-F5344CB8AC3E}">
        <p14:creationId xmlns:p14="http://schemas.microsoft.com/office/powerpoint/2010/main" val="2873850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72766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5075645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884038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a9fb85e2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a9fb85e2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zh-TW" altLang="en-US" dirty="0">
                <a:solidFill>
                  <a:srgbClr val="000000"/>
                </a:solidFill>
                <a:latin typeface="DFKai-SB"/>
                <a:ea typeface="DFKai-SB"/>
                <a:cs typeface="DFKai-SB"/>
                <a:sym typeface="DFKai-SB"/>
              </a:rPr>
              <a:t>學生無法正確理解</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指令的意義與工作流程</a:t>
            </a:r>
            <a:endParaRPr lang="en-US" altLang="zh-TW" dirty="0">
              <a:solidFill>
                <a:srgbClr val="000000"/>
              </a:solidFill>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000000"/>
                </a:solidFill>
                <a:latin typeface="DFKai-SB"/>
                <a:ea typeface="DFKai-SB"/>
                <a:cs typeface="DFKai-SB"/>
                <a:sym typeface="DFKai-SB"/>
              </a:rPr>
              <a:t>學生無法正確理解使用各項指令的時機</a:t>
            </a:r>
            <a:endParaRPr lang="en-US" altLang="zh-TW" dirty="0">
              <a:solidFill>
                <a:srgbClr val="000000"/>
              </a:solidFill>
              <a:latin typeface="DFKai-SB"/>
              <a:ea typeface="DFKai-SB"/>
              <a:cs typeface="DFKai-SB"/>
              <a:sym typeface="DFKai-SB"/>
            </a:endParaRPr>
          </a:p>
          <a:p>
            <a:pPr marL="228600" lvl="0" indent="-228600" algn="l" rtl="0">
              <a:spcBef>
                <a:spcPts val="0"/>
              </a:spcBef>
              <a:spcAft>
                <a:spcPts val="0"/>
              </a:spcAft>
              <a:buAutoNum type="arabicPeriod" startAt="2"/>
            </a:pPr>
            <a:endParaRPr lang="en-US" altLang="zh-TW" dirty="0"/>
          </a:p>
          <a:p>
            <a:pPr marL="228600" lvl="0" indent="-228600" algn="l" rtl="0">
              <a:spcBef>
                <a:spcPts val="0"/>
              </a:spcBef>
              <a:spcAft>
                <a:spcPts val="0"/>
              </a:spcAft>
              <a:buAutoNum type="arabicPeriod" startAt="2"/>
            </a:pPr>
            <a:r>
              <a:rPr lang="zh-TW" altLang="en-US" dirty="0"/>
              <a:t>願意積極或主動使用版控工具的學生比例較低（除非繳交作業強制使用）</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288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rgbClr val="000000"/>
                </a:solidFill>
                <a:effectLst/>
                <a:ea typeface="標楷體" panose="03000509000000000000" pitchFamily="65" charset="-120"/>
                <a:cs typeface="Times New Roman" panose="02020603050405020304" pitchFamily="18" charset="0"/>
              </a:rPr>
              <a:t>這也是我們系統的重要性所在</a:t>
            </a: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1. </a:t>
            </a:r>
            <a:r>
              <a:rPr lang="zh-TW" altLang="en-US" sz="2000" dirty="0">
                <a:latin typeface="DFKai-SB"/>
                <a:ea typeface="DFKai-SB"/>
                <a:cs typeface="DFKai-SB"/>
                <a:sym typeface="DFKai-SB"/>
              </a:rPr>
              <a:t>像是排行榜機制 可以帶來競爭 促進學習參與動機</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2. </a:t>
            </a:r>
            <a:r>
              <a:rPr lang="zh-TW" altLang="en-US" sz="2000" dirty="0">
                <a:latin typeface="DFKai-SB"/>
                <a:ea typeface="DFKai-SB"/>
                <a:cs typeface="DFKai-SB"/>
                <a:sym typeface="DFKai-SB"/>
              </a:rPr>
              <a:t>由於電子遊戲可互動的特性，我們可以將抽象的理論以圖像化解說、例子示範或是</a:t>
            </a:r>
            <a:r>
              <a:rPr lang="en-US" altLang="zh-TW" sz="2000" dirty="0">
                <a:latin typeface="DFKai-SB"/>
                <a:ea typeface="DFKai-SB"/>
                <a:cs typeface="DFKai-SB"/>
                <a:sym typeface="DFKai-SB"/>
              </a:rPr>
              <a:t>step by step</a:t>
            </a:r>
            <a:r>
              <a:rPr lang="zh-TW" altLang="en-US" sz="2000" dirty="0">
                <a:latin typeface="DFKai-SB"/>
                <a:ea typeface="DFKai-SB"/>
                <a:cs typeface="DFKai-SB"/>
                <a:sym typeface="DFKai-SB"/>
              </a:rPr>
              <a:t>的方式引導</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altLang="zh-TW" sz="2000" dirty="0">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DFKai-SB"/>
                <a:ea typeface="DFKai-SB"/>
                <a:cs typeface="DFKai-SB"/>
                <a:sym typeface="DFKai-SB"/>
              </a:rPr>
              <a:t>3.</a:t>
            </a:r>
            <a:r>
              <a:rPr lang="zh-TW" altLang="en-US" sz="3600" dirty="0">
                <a:solidFill>
                  <a:srgbClr val="000000"/>
                </a:solidFill>
                <a:latin typeface="DFKai-SB"/>
                <a:ea typeface="DFKai-SB"/>
                <a:cs typeface="DFKai-SB"/>
                <a:sym typeface="DFKai-SB"/>
              </a:rPr>
              <a:t>真實的工作環境會害怕犯錯，遊戲可以避免這種情況盡可能鼓勵學生嘗試</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4. </a:t>
            </a:r>
            <a:r>
              <a:rPr lang="zh-TW" altLang="en-US" sz="2000" dirty="0">
                <a:latin typeface="DFKai-SB"/>
                <a:ea typeface="DFKai-SB"/>
                <a:cs typeface="DFKai-SB"/>
                <a:sym typeface="DFKai-SB"/>
              </a:rPr>
              <a:t>由於是</a:t>
            </a:r>
            <a:r>
              <a:rPr lang="en-US" altLang="zh-TW" sz="2000" dirty="0">
                <a:latin typeface="DFKai-SB"/>
                <a:ea typeface="DFKai-SB"/>
                <a:cs typeface="DFKai-SB"/>
                <a:sym typeface="DFKai-SB"/>
              </a:rPr>
              <a:t>Web </a:t>
            </a:r>
            <a:r>
              <a:rPr lang="zh-TW" altLang="en-US" sz="2000" dirty="0">
                <a:latin typeface="DFKai-SB"/>
                <a:ea typeface="DFKai-SB"/>
                <a:cs typeface="DFKai-SB"/>
                <a:sym typeface="DFKai-SB"/>
              </a:rPr>
              <a:t>老師可以即時查看學生的活動紀錄 像是通過幾個關卡 獲得多少分數</a:t>
            </a:r>
            <a:endParaRPr lang="en-US" altLang="zh-TW" sz="2000" dirty="0">
              <a:latin typeface="DFKai-SB"/>
              <a:ea typeface="DFKai-SB"/>
              <a:cs typeface="DFKai-SB"/>
              <a:sym typeface="DFKai-SB"/>
            </a:endParaRPr>
          </a:p>
        </p:txBody>
      </p:sp>
    </p:spTree>
    <p:extLst>
      <p:ext uri="{BB962C8B-B14F-4D97-AF65-F5344CB8AC3E}">
        <p14:creationId xmlns:p14="http://schemas.microsoft.com/office/powerpoint/2010/main" val="204986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039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遊戲是基於</a:t>
            </a:r>
            <a:r>
              <a:rPr lang="en-US" altLang="zh-TW" dirty="0"/>
              <a:t>web</a:t>
            </a:r>
            <a:r>
              <a:rPr lang="zh-TW" altLang="en-US" dirty="0"/>
              <a:t>的，學生必須進入網址才可以進行遊戲</a:t>
            </a:r>
            <a:endParaRPr lang="en-US" altLang="zh-TW" dirty="0"/>
          </a:p>
          <a:p>
            <a:pPr marL="0" lvl="0" indent="0" algn="l" rtl="0">
              <a:spcBef>
                <a:spcPts val="0"/>
              </a:spcBef>
              <a:spcAft>
                <a:spcPts val="0"/>
              </a:spcAft>
              <a:buNone/>
            </a:pPr>
            <a:r>
              <a:rPr lang="zh-TW" altLang="en-US" dirty="0"/>
              <a:t>遊戲的前景除了負責使用者與遊戲介面的互動，還會發送通知給遊戲的後台</a:t>
            </a:r>
            <a:endParaRPr lang="en-US" altLang="zh-TW" dirty="0"/>
          </a:p>
          <a:p>
            <a:pPr marL="0" lvl="0" indent="0" algn="l" rtl="0">
              <a:spcBef>
                <a:spcPts val="0"/>
              </a:spcBef>
              <a:spcAft>
                <a:spcPts val="0"/>
              </a:spcAft>
              <a:buNone/>
            </a:pPr>
            <a:r>
              <a:rPr lang="zh-TW" altLang="en-US" dirty="0"/>
              <a:t>後台會去與遊戲的伺服器進行請求，包含使用者註冊、登入服務</a:t>
            </a:r>
            <a:endParaRPr lang="en-US" altLang="zh-TW" dirty="0"/>
          </a:p>
          <a:p>
            <a:pPr marL="0" lvl="0" indent="0" algn="l" rtl="0">
              <a:spcBef>
                <a:spcPts val="0"/>
              </a:spcBef>
              <a:spcAft>
                <a:spcPts val="0"/>
              </a:spcAft>
              <a:buNone/>
            </a:pPr>
            <a:r>
              <a:rPr lang="zh-TW" altLang="en-US" dirty="0"/>
              <a:t>使用者的事件紀錄 以及相關的資料請求（學生的積分、成就狀態）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老師方面可以透過</a:t>
            </a:r>
            <a:r>
              <a:rPr lang="en-US" altLang="zh-TW" dirty="0"/>
              <a:t>API</a:t>
            </a:r>
            <a:r>
              <a:rPr lang="zh-TW" altLang="en-US" dirty="0"/>
              <a:t>獲取資料了解學生的學習狀況</a:t>
            </a:r>
            <a:endParaRPr lang="en-US" altLang="zh-TW" dirty="0"/>
          </a:p>
          <a:p>
            <a:pPr marL="0" lvl="0" indent="0" algn="l" rtl="0">
              <a:spcBef>
                <a:spcPts val="0"/>
              </a:spcBef>
              <a:spcAft>
                <a:spcPts val="0"/>
              </a:spcAft>
              <a:buNone/>
            </a:pPr>
            <a:r>
              <a:rPr lang="zh-TW" altLang="en-US" dirty="0"/>
              <a:t>包含活動紀錄、關卡通過紀錄等等</a:t>
            </a:r>
            <a:endParaRPr lang="en-US" altLang="zh-TW" dirty="0"/>
          </a:p>
          <a:p>
            <a:pPr marL="0" lvl="0" indent="0" algn="l" rtl="0">
              <a:spcBef>
                <a:spcPts val="0"/>
              </a:spcBef>
              <a:spcAft>
                <a:spcPts val="0"/>
              </a:spcAft>
              <a:buNone/>
            </a:pPr>
            <a:r>
              <a:rPr lang="zh-TW" altLang="en-US" dirty="0"/>
              <a:t>也可以直接從資料庫查詢來獲得更詳細的資訊</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後端伺服器部署了</a:t>
            </a:r>
            <a:r>
              <a:rPr lang="en-US" altLang="zh-TW" dirty="0"/>
              <a:t>Spring Boot</a:t>
            </a:r>
            <a:r>
              <a:rPr lang="zh-TW" altLang="en-US" dirty="0"/>
              <a:t>框架</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資料庫則採用</a:t>
            </a:r>
            <a:r>
              <a:rPr lang="en-US" altLang="zh-TW" dirty="0"/>
              <a:t>MongoDB</a:t>
            </a:r>
            <a:r>
              <a:rPr lang="zh-TW" altLang="en-US" dirty="0"/>
              <a:t>以紀錄各種學生的事件文件</a:t>
            </a: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本研究的遊戲是基於</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的，學生必須進入遊戲的網址才可以開始進行遊戲</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我們要求學生必須以學號註冊才能開始進行遊戲</a:t>
            </a:r>
            <a:endParaRPr lang="en-US" altLang="zh-TW"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Rectangle 22"/>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5" name="Rectangle 23"/>
          <p:cNvSpPr/>
          <p:nvPr/>
        </p:nvSpPr>
        <p:spPr>
          <a:xfrm flipV="1">
            <a:off x="7213600" y="3897318"/>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6" name="Rectangle 24"/>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7" name="Rectangle 25"/>
          <p:cNvSpPr/>
          <p:nvPr/>
        </p:nvSpPr>
        <p:spPr>
          <a:xfrm flipV="1">
            <a:off x="7213604"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 name="Rectangle 26"/>
          <p:cNvSpPr/>
          <p:nvPr/>
        </p:nvSpPr>
        <p:spPr>
          <a:xfrm flipV="1">
            <a:off x="7213604" y="4198943"/>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1" name="Rounded Rectangle 29"/>
          <p:cNvSpPr/>
          <p:nvPr/>
        </p:nvSpPr>
        <p:spPr bwMode="white">
          <a:xfrm>
            <a:off x="7213603"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2" name="Rounded Rectangle 30"/>
          <p:cNvSpPr/>
          <p:nvPr/>
        </p:nvSpPr>
        <p:spPr bwMode="white">
          <a:xfrm>
            <a:off x="9836151" y="4060827"/>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3" name="Rectangle 6"/>
          <p:cNvSpPr/>
          <p:nvPr/>
        </p:nvSpPr>
        <p:spPr>
          <a:xfrm>
            <a:off x="0" y="3649668"/>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4" name="Rectangle 9"/>
          <p:cNvSpPr/>
          <p:nvPr/>
        </p:nvSpPr>
        <p:spPr>
          <a:xfrm>
            <a:off x="0" y="3675068"/>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5" name="Rectangle 10"/>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6" name="Rectangle 18"/>
          <p:cNvSpPr/>
          <p:nvPr/>
        </p:nvSpPr>
        <p:spPr>
          <a:xfrm>
            <a:off x="0" y="0"/>
            <a:ext cx="12192000" cy="3702050"/>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defRPr/>
            </a:pPr>
            <a:endParaRPr kumimoji="0" lang="en-US" altLang="zh-TW" sz="1013" dirty="0">
              <a:solidFill>
                <a:srgbClr val="FFFFFF"/>
              </a:solidFill>
              <a:latin typeface="Calibri" pitchFamily="34" charset="0"/>
            </a:endParaRPr>
          </a:p>
        </p:txBody>
      </p:sp>
      <p:pic>
        <p:nvPicPr>
          <p:cNvPr id="17" name="Picture 17" descr="selablogo.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4268" y="5486400"/>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ctrTitle" hasCustomPrompt="1"/>
          </p:nvPr>
        </p:nvSpPr>
        <p:spPr>
          <a:xfrm>
            <a:off x="609600" y="2401892"/>
            <a:ext cx="11277600" cy="1470025"/>
          </a:xfrm>
        </p:spPr>
        <p:txBody>
          <a:bodyPr anchor="b"/>
          <a:lstStyle>
            <a:lvl1pPr>
              <a:defRPr sz="2600">
                <a:solidFill>
                  <a:schemeClr val="tx1">
                    <a:lumMod val="50000"/>
                  </a:schemeClr>
                </a:solidFill>
                <a:latin typeface="+mj-lt"/>
              </a:defRPr>
            </a:lvl1pPr>
          </a:lstStyle>
          <a:p>
            <a:r>
              <a:rPr lang="en-US" altLang="zh-TW" dirty="0"/>
              <a:t>Click to edit Master title style</a:t>
            </a:r>
            <a:br>
              <a:rPr lang="en-US" altLang="zh-TW" dirty="0"/>
            </a:br>
            <a:endParaRPr lang="en-US" dirty="0"/>
          </a:p>
        </p:txBody>
      </p:sp>
      <p:sp>
        <p:nvSpPr>
          <p:cNvPr id="9" name="Subtitle 8"/>
          <p:cNvSpPr>
            <a:spLocks noGrp="1"/>
          </p:cNvSpPr>
          <p:nvPr>
            <p:ph type="subTitle" idx="1"/>
          </p:nvPr>
        </p:nvSpPr>
        <p:spPr>
          <a:xfrm>
            <a:off x="609600" y="3899938"/>
            <a:ext cx="6604000" cy="1752600"/>
          </a:xfrm>
        </p:spPr>
        <p:txBody>
          <a:bodyPr/>
          <a:lstStyle>
            <a:lvl1pPr marL="36005" indent="0" algn="l">
              <a:buNone/>
              <a:defRPr sz="1600">
                <a:solidFill>
                  <a:schemeClr val="tx2"/>
                </a:solidFill>
                <a:latin typeface="+mj-lt"/>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TW" altLang="en-US"/>
              <a:t>按一下以編輯母片副標題樣式</a:t>
            </a:r>
            <a:endParaRPr lang="en-US" dirty="0"/>
          </a:p>
        </p:txBody>
      </p:sp>
      <p:sp>
        <p:nvSpPr>
          <p:cNvPr id="18" name="Date Placeholder 27"/>
          <p:cNvSpPr>
            <a:spLocks noGrp="1"/>
          </p:cNvSpPr>
          <p:nvPr>
            <p:ph type="dt" sz="half" idx="10"/>
          </p:nvPr>
        </p:nvSpPr>
        <p:spPr>
          <a:xfrm>
            <a:off x="8940800" y="4206875"/>
            <a:ext cx="1280584" cy="457200"/>
          </a:xfrm>
        </p:spPr>
        <p:txBody>
          <a:bodyPr/>
          <a:lstStyle>
            <a:lvl1pPr>
              <a:defRPr/>
            </a:lvl1pPr>
          </a:lstStyle>
          <a:p>
            <a:fld id="{F4B6B703-992A-435A-AE26-8C4502460852}" type="datetime1">
              <a:rPr lang="zh-TW" altLang="en-US" smtClean="0"/>
              <a:t>2022/6/24</a:t>
            </a:fld>
            <a:endParaRPr lang="zh-TW" altLang="en-US"/>
          </a:p>
        </p:txBody>
      </p:sp>
      <p:sp>
        <p:nvSpPr>
          <p:cNvPr id="19" name="Footer Placeholder 16"/>
          <p:cNvSpPr>
            <a:spLocks noGrp="1"/>
          </p:cNvSpPr>
          <p:nvPr>
            <p:ph type="ftr" sz="quarter" idx="11"/>
          </p:nvPr>
        </p:nvSpPr>
        <p:spPr>
          <a:xfrm>
            <a:off x="7213600" y="4205288"/>
            <a:ext cx="1727200" cy="457200"/>
          </a:xfrm>
        </p:spPr>
        <p:txBody>
          <a:bodyPr/>
          <a:lstStyle>
            <a:lvl1pPr>
              <a:defRPr/>
            </a:lvl1pPr>
          </a:lstStyle>
          <a:p>
            <a:endParaRPr lang="zh-TW" altLang="en-US"/>
          </a:p>
        </p:txBody>
      </p:sp>
      <p:sp>
        <p:nvSpPr>
          <p:cNvPr id="20" name="Slide Number Placeholder 28"/>
          <p:cNvSpPr>
            <a:spLocks noGrp="1"/>
          </p:cNvSpPr>
          <p:nvPr>
            <p:ph type="sldNum" sz="quarter" idx="12"/>
          </p:nvPr>
        </p:nvSpPr>
        <p:spPr>
          <a:xfrm>
            <a:off x="11093452" y="1593"/>
            <a:ext cx="996949" cy="365125"/>
          </a:xfrm>
        </p:spPr>
        <p:txBody>
          <a:bodyPr/>
          <a:lstStyle>
            <a:lvl1pPr>
              <a:defRPr>
                <a:solidFill>
                  <a:schemeClr val="bg1"/>
                </a:solidFill>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86421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417892D4-1A1F-44F3-9DA7-45230F7C91EC}"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119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表格版面配置區 2"/>
          <p:cNvSpPr>
            <a:spLocks noGrp="1"/>
          </p:cNvSpPr>
          <p:nvPr>
            <p:ph type="tbl" idx="1"/>
          </p:nvPr>
        </p:nvSpPr>
        <p:spPr>
          <a:xfrm>
            <a:off x="624417" y="2276475"/>
            <a:ext cx="10972800" cy="4324350"/>
          </a:xfrm>
        </p:spPr>
        <p:txBody>
          <a:bodyPr/>
          <a:lstStyle/>
          <a:p>
            <a:pPr lvl="0"/>
            <a:r>
              <a:rPr lang="zh-TW" altLang="en-US" noProof="0"/>
              <a:t>按一下圖示以新增表格</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66287013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30"/>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257175" indent="0" algn="ctr">
              <a:buNone/>
              <a:defRPr/>
            </a:lvl2pPr>
            <a:lvl3pPr marL="514350" indent="0" algn="ctr">
              <a:buNone/>
              <a:defRPr/>
            </a:lvl3pPr>
            <a:lvl4pPr marL="771525" indent="0" algn="ctr">
              <a:buNone/>
              <a:defRPr/>
            </a:lvl4pPr>
            <a:lvl5pPr marL="1028700" indent="0" algn="ctr">
              <a:buNone/>
              <a:defRPr/>
            </a:lvl5pPr>
            <a:lvl6pPr marL="1285875" indent="0" algn="ctr">
              <a:buNone/>
              <a:defRPr/>
            </a:lvl6pPr>
            <a:lvl7pPr marL="1543050" indent="0" algn="ctr">
              <a:buNone/>
              <a:defRPr/>
            </a:lvl7pPr>
            <a:lvl8pPr marL="1800225" indent="0" algn="ctr">
              <a:buNone/>
              <a:defRPr/>
            </a:lvl8pPr>
            <a:lvl9pPr marL="2057400" indent="0" algn="ctr">
              <a:buNone/>
              <a:defRPr/>
            </a:lvl9pPr>
          </a:lstStyle>
          <a:p>
            <a:r>
              <a:rPr lang="zh-TW" altLang="en-US"/>
              <a:t>按一下以編輯母片副標題樣式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1757004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Date Placeholder 13"/>
          <p:cNvSpPr>
            <a:spLocks noGrp="1"/>
          </p:cNvSpPr>
          <p:nvPr>
            <p:ph type="dt" sz="half" idx="10"/>
          </p:nvPr>
        </p:nvSpPr>
        <p:spPr/>
        <p:txBody>
          <a:bodyPr/>
          <a:lstStyle>
            <a:lvl1pPr>
              <a:defRPr/>
            </a:lvl1pPr>
          </a:lstStyle>
          <a:p>
            <a:fld id="{F1BCBD23-0C21-44FF-925C-6B444C55876E}" type="datetime1">
              <a:rPr lang="zh-TW" altLang="en-US" smtClean="0"/>
              <a:t>2022/6/24</a:t>
            </a:fld>
            <a:endParaRPr lang="zh-TW" altLang="en-US"/>
          </a:p>
        </p:txBody>
      </p:sp>
      <p:sp>
        <p:nvSpPr>
          <p:cNvPr id="4" name="Footer Placeholder 2"/>
          <p:cNvSpPr>
            <a:spLocks noGrp="1"/>
          </p:cNvSpPr>
          <p:nvPr>
            <p:ph type="ftr" sz="quarter" idx="11"/>
          </p:nvPr>
        </p:nvSpPr>
        <p:spPr/>
        <p:txBody>
          <a:bodyPr/>
          <a:lstStyle>
            <a:lvl1pPr>
              <a:defRPr/>
            </a:lvl1pPr>
          </a:lstStyle>
          <a:p>
            <a:endParaRPr lang="zh-TW" altLang="en-US"/>
          </a:p>
        </p:txBody>
      </p:sp>
      <p:sp>
        <p:nvSpPr>
          <p:cNvPr id="5"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51486180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圖表版面配置區 2"/>
          <p:cNvSpPr>
            <a:spLocks noGrp="1"/>
          </p:cNvSpPr>
          <p:nvPr>
            <p:ph type="chart" idx="1"/>
          </p:nvPr>
        </p:nvSpPr>
        <p:spPr>
          <a:xfrm>
            <a:off x="624417" y="2276475"/>
            <a:ext cx="10972800" cy="4324350"/>
          </a:xfrm>
        </p:spPr>
        <p:txBody>
          <a:bodyPr/>
          <a:lstStyle/>
          <a:p>
            <a:pPr lvl="0"/>
            <a:r>
              <a:rPr lang="zh-TW" altLang="en-US" noProof="0"/>
              <a:t>按一下圖示以新增圖表</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9948707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TW" smtClean="0"/>
              <a:pPr algn="r"/>
              <a:t>‹#›</a:t>
            </a:fld>
            <a:endParaRPr lang="zh-TW" altLang="en-US"/>
          </a:p>
        </p:txBody>
      </p:sp>
    </p:spTree>
    <p:extLst>
      <p:ext uri="{BB962C8B-B14F-4D97-AF65-F5344CB8AC3E}">
        <p14:creationId xmlns:p14="http://schemas.microsoft.com/office/powerpoint/2010/main" val="142825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20713"/>
            <a:ext cx="11582400" cy="1066800"/>
          </a:xfrm>
        </p:spPr>
        <p:txBody>
          <a:bodyPr/>
          <a:lstStyle>
            <a:lvl1pPr>
              <a:defRPr sz="2400">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000">
                <a:latin typeface="+mj-lt"/>
              </a:defRPr>
            </a:lvl1pPr>
            <a:lvl2pPr>
              <a:defRPr sz="1800">
                <a:solidFill>
                  <a:srgbClr val="002060"/>
                </a:solidFill>
                <a:latin typeface="+mj-lt"/>
              </a:defRPr>
            </a:lvl2pPr>
            <a:lvl3pPr>
              <a:defRPr sz="1600">
                <a:solidFill>
                  <a:srgbClr val="7030A0"/>
                </a:solidFill>
                <a:latin typeface="+mj-lt"/>
              </a:defRPr>
            </a:lvl3pPr>
            <a:lvl4pPr>
              <a:defRPr sz="1400">
                <a:latin typeface="+mj-lt"/>
              </a:defRPr>
            </a:lvl4pPr>
            <a:lvl5pPr>
              <a:defRPr sz="1200">
                <a:latin typeface="+mj-l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13"/>
          <p:cNvSpPr>
            <a:spLocks noGrp="1"/>
          </p:cNvSpPr>
          <p:nvPr>
            <p:ph type="dt" sz="half" idx="10"/>
          </p:nvPr>
        </p:nvSpPr>
        <p:spPr/>
        <p:txBody>
          <a:bodyPr/>
          <a:lstStyle>
            <a:lvl1pPr>
              <a:defRPr/>
            </a:lvl1pPr>
          </a:lstStyle>
          <a:p>
            <a:fld id="{53CB1C7F-91E8-43D5-BEEE-4654B31AC72F}"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4236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5"/>
            <a:ext cx="10363200" cy="1362075"/>
          </a:xfrm>
        </p:spPr>
        <p:txBody>
          <a:bodyPr anchor="b">
            <a:noAutofit/>
          </a:bodyPr>
          <a:lstStyle>
            <a:lvl1pPr algn="ctr">
              <a:buNone/>
              <a:defRPr sz="4800" b="1" cap="none" baseline="0">
                <a:ln w="12700">
                  <a:solidFill>
                    <a:schemeClr val="accent2">
                      <a:shade val="90000"/>
                      <a:satMod val="150000"/>
                    </a:schemeClr>
                  </a:solidFill>
                </a:ln>
                <a:solidFill>
                  <a:schemeClr val="tx1">
                    <a:lumMod val="75000"/>
                  </a:schemeClr>
                </a:solidFill>
                <a:effectLst>
                  <a:outerShdw blurRad="38100" dist="38100" dir="5400000" algn="tl" rotWithShape="0">
                    <a:srgbClr val="000000">
                      <a:alpha val="25000"/>
                    </a:srgbClr>
                  </a:outerShdw>
                </a:effectLst>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63084" y="3367088"/>
            <a:ext cx="10363200" cy="1509712"/>
          </a:xfrm>
        </p:spPr>
        <p:txBody>
          <a:bodyPr/>
          <a:lstStyle>
            <a:lvl1pPr marL="25718" indent="0">
              <a:buNone/>
              <a:defRPr sz="1181" b="0">
                <a:solidFill>
                  <a:schemeClr val="tx2"/>
                </a:solidFill>
              </a:defRPr>
            </a:lvl1pPr>
            <a:lvl2pPr>
              <a:buNone/>
              <a:defRPr sz="1013">
                <a:solidFill>
                  <a:schemeClr val="tx1">
                    <a:tint val="75000"/>
                  </a:schemeClr>
                </a:solidFill>
              </a:defRPr>
            </a:lvl2pPr>
            <a:lvl3pPr>
              <a:buNone/>
              <a:defRPr sz="900">
                <a:solidFill>
                  <a:schemeClr val="tx1">
                    <a:tint val="75000"/>
                  </a:schemeClr>
                </a:solidFill>
              </a:defRPr>
            </a:lvl3pPr>
            <a:lvl4pPr>
              <a:buNone/>
              <a:defRPr sz="788">
                <a:solidFill>
                  <a:schemeClr val="tx1">
                    <a:tint val="75000"/>
                  </a:schemeClr>
                </a:solidFill>
              </a:defRPr>
            </a:lvl4pPr>
            <a:lvl5pPr>
              <a:buNone/>
              <a:defRPr sz="788">
                <a:solidFill>
                  <a:schemeClr val="tx1">
                    <a:tint val="75000"/>
                  </a:schemeClr>
                </a:solidFill>
              </a:defRPr>
            </a:lvl5pPr>
          </a:lstStyle>
          <a:p>
            <a:pPr lvl="0"/>
            <a:r>
              <a:rPr lang="zh-TW" altLang="en-US"/>
              <a:t>編輯母片文字樣式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677801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09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197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2FF5ECBC-75D7-4E92-A6DA-E5A61CC05057}" type="datetime1">
              <a:rPr lang="zh-TW" altLang="en-US" smtClean="0"/>
              <a:t>2022/6/24</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0206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2250" b="0" i="0" cap="none" baseline="0"/>
            </a:lvl1pPr>
          </a:lstStyle>
          <a:p>
            <a:r>
              <a:rPr lang="zh-TW" altLang="en-US"/>
              <a:t>按一下以編輯母片標題樣式</a:t>
            </a:r>
            <a:endParaRPr lang="en-US"/>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4" name="Text Placeholder 3"/>
          <p:cNvSpPr>
            <a:spLocks noGrp="1"/>
          </p:cNvSpPr>
          <p:nvPr>
            <p:ph type="body" sz="half" idx="3"/>
          </p:nvPr>
        </p:nvSpPr>
        <p:spPr>
          <a:xfrm>
            <a:off x="6294970" y="2244970"/>
            <a:ext cx="5389033"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5" name="Content Placeholder 4"/>
          <p:cNvSpPr>
            <a:spLocks noGrp="1"/>
          </p:cNvSpPr>
          <p:nvPr>
            <p:ph sz="quarter" idx="2"/>
          </p:nvPr>
        </p:nvSpPr>
        <p:spPr>
          <a:xfrm>
            <a:off x="508000" y="2708519"/>
            <a:ext cx="5388864"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Content Placeholder 5"/>
          <p:cNvSpPr>
            <a:spLocks noGrp="1"/>
          </p:cNvSpPr>
          <p:nvPr>
            <p:ph sz="quarter" idx="4"/>
          </p:nvPr>
        </p:nvSpPr>
        <p:spPr>
          <a:xfrm>
            <a:off x="6291076" y="2708519"/>
            <a:ext cx="5389033"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13"/>
          <p:cNvSpPr>
            <a:spLocks noGrp="1"/>
          </p:cNvSpPr>
          <p:nvPr>
            <p:ph type="dt" sz="half" idx="10"/>
          </p:nvPr>
        </p:nvSpPr>
        <p:spPr/>
        <p:txBody>
          <a:bodyPr/>
          <a:lstStyle>
            <a:lvl1pPr>
              <a:defRPr/>
            </a:lvl1pPr>
          </a:lstStyle>
          <a:p>
            <a:fld id="{9B7792BD-C1B3-4730-AEDC-1261E14F33A0}" type="datetime1">
              <a:rPr lang="zh-TW" altLang="en-US" smtClean="0"/>
              <a:t>2022/6/24</a:t>
            </a:fld>
            <a:endParaRPr lang="zh-TW" altLang="en-US"/>
          </a:p>
        </p:txBody>
      </p:sp>
      <p:sp>
        <p:nvSpPr>
          <p:cNvPr id="8" name="Footer Placeholder 2"/>
          <p:cNvSpPr>
            <a:spLocks noGrp="1"/>
          </p:cNvSpPr>
          <p:nvPr>
            <p:ph type="ftr" sz="quarter" idx="11"/>
          </p:nvPr>
        </p:nvSpPr>
        <p:spPr/>
        <p:txBody>
          <a:bodyPr/>
          <a:lstStyle>
            <a:lvl1pPr>
              <a:defRPr/>
            </a:lvl1pPr>
          </a:lstStyle>
          <a:p>
            <a:endParaRPr lang="zh-TW" altLang="en-US"/>
          </a:p>
        </p:txBody>
      </p:sp>
      <p:sp>
        <p:nvSpPr>
          <p:cNvPr id="9"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3720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fld id="{CC88099F-6083-417A-91B4-07F67E91F2D3}" type="datetime1">
              <a:rPr lang="zh-TW" altLang="en-US" smtClean="0"/>
              <a:t>2022/6/24</a:t>
            </a:fld>
            <a:endParaRPr lang="zh-TW" altLang="en-US"/>
          </a:p>
        </p:txBody>
      </p:sp>
      <p:sp>
        <p:nvSpPr>
          <p:cNvPr id="3" name="Footer Placeholder 2"/>
          <p:cNvSpPr>
            <a:spLocks noGrp="1"/>
          </p:cNvSpPr>
          <p:nvPr>
            <p:ph type="ftr" sz="quarter" idx="11"/>
          </p:nvPr>
        </p:nvSpPr>
        <p:spPr/>
        <p:txBody>
          <a:bodyPr/>
          <a:lstStyle>
            <a:lvl1pPr>
              <a:defRPr/>
            </a:lvl1pPr>
          </a:lstStyle>
          <a:p>
            <a:endParaRPr lang="zh-TW" altLang="en-US"/>
          </a:p>
        </p:txBody>
      </p:sp>
      <p:sp>
        <p:nvSpPr>
          <p:cNvPr id="4"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5956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013" b="1"/>
            </a:lvl1pPr>
          </a:lstStyle>
          <a:p>
            <a:r>
              <a:rPr lang="zh-TW" altLang="en-US"/>
              <a:t>按一下以編輯母片標題樣式</a:t>
            </a:r>
            <a:endParaRPr lang="en-US"/>
          </a:p>
        </p:txBody>
      </p:sp>
      <p:sp>
        <p:nvSpPr>
          <p:cNvPr id="3" name="Text Placeholder 2"/>
          <p:cNvSpPr>
            <a:spLocks noGrp="1"/>
          </p:cNvSpPr>
          <p:nvPr>
            <p:ph type="body" idx="2"/>
          </p:nvPr>
        </p:nvSpPr>
        <p:spPr>
          <a:xfrm>
            <a:off x="7137995" y="2010727"/>
            <a:ext cx="4511040" cy="4617720"/>
          </a:xfrm>
        </p:spPr>
        <p:txBody>
          <a:bodyPr/>
          <a:lstStyle>
            <a:lvl1pPr marL="5144" indent="0">
              <a:buNone/>
              <a:defRPr sz="788"/>
            </a:lvl1pPr>
            <a:lvl2pPr>
              <a:buNone/>
              <a:defRPr sz="675"/>
            </a:lvl2pPr>
            <a:lvl3pPr>
              <a:buNone/>
              <a:defRPr sz="563"/>
            </a:lvl3pPr>
            <a:lvl4pPr>
              <a:buNone/>
              <a:defRPr sz="506"/>
            </a:lvl4pPr>
            <a:lvl5pPr>
              <a:buNone/>
              <a:defRPr sz="506"/>
            </a:lvl5pPr>
          </a:lstStyle>
          <a:p>
            <a:pPr lvl="0"/>
            <a:r>
              <a:rPr lang="zh-TW" altLang="en-US"/>
              <a:t>編輯母片文字樣式</a:t>
            </a:r>
          </a:p>
        </p:txBody>
      </p:sp>
      <p:sp>
        <p:nvSpPr>
          <p:cNvPr id="4" name="Content Placeholder 3"/>
          <p:cNvSpPr>
            <a:spLocks noGrp="1"/>
          </p:cNvSpPr>
          <p:nvPr>
            <p:ph sz="half" idx="1"/>
          </p:nvPr>
        </p:nvSpPr>
        <p:spPr>
          <a:xfrm>
            <a:off x="203200" y="776287"/>
            <a:ext cx="6803136" cy="5852160"/>
          </a:xfrm>
        </p:spPr>
        <p:txBody>
          <a:bodyPr/>
          <a:lstStyle>
            <a:lvl1pPr>
              <a:defRPr sz="1800"/>
            </a:lvl1pPr>
            <a:lvl2pPr>
              <a:defRPr sz="1575"/>
            </a:lvl2pPr>
            <a:lvl3pPr>
              <a:defRPr sz="1350"/>
            </a:lvl3pPr>
            <a:lvl4pPr>
              <a:defRPr sz="1125"/>
            </a:lvl4pPr>
            <a:lvl5pPr>
              <a:defRPr sz="1125"/>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3852E897-83EE-45A1-9541-8196F21AF618}" type="datetime1">
              <a:rPr lang="zh-TW" altLang="en-US" smtClean="0"/>
              <a:t>2022/6/24</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99894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7253915" y="1109162"/>
            <a:ext cx="782404" cy="4681637"/>
          </a:xfrm>
        </p:spPr>
        <p:txBody>
          <a:bodyPr vert="vert270" lIns="45720" tIns="0" rIns="45720" anchor="t"/>
          <a:lstStyle>
            <a:lvl1pPr algn="ctr">
              <a:buNone/>
              <a:defRPr sz="1125" b="1"/>
            </a:lvl1pPr>
          </a:lstStyle>
          <a:p>
            <a:r>
              <a:rPr lang="zh-TW" altLang="en-US"/>
              <a:t>按一下以編輯母片標題樣式</a:t>
            </a:r>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1800"/>
            </a:lvl1pPr>
          </a:lstStyle>
          <a:p>
            <a:pPr lvl="0"/>
            <a:r>
              <a:rPr lang="zh-TW" altLang="en-US" noProof="0"/>
              <a:t>按一下圖示以新增圖片</a:t>
            </a:r>
            <a:endParaRPr lang="en-US" noProof="0" dirty="0"/>
          </a:p>
        </p:txBody>
      </p:sp>
      <p:sp>
        <p:nvSpPr>
          <p:cNvPr id="4" name="Text Placeholder 3"/>
          <p:cNvSpPr>
            <a:spLocks noGrp="1"/>
          </p:cNvSpPr>
          <p:nvPr>
            <p:ph type="body" sz="half" idx="2"/>
          </p:nvPr>
        </p:nvSpPr>
        <p:spPr>
          <a:xfrm>
            <a:off x="8117924" y="3274313"/>
            <a:ext cx="3454400" cy="2516489"/>
          </a:xfrm>
        </p:spPr>
        <p:txBody>
          <a:bodyPr lIns="0" tIns="0" rIns="45720"/>
          <a:lstStyle>
            <a:lvl1pPr marL="0" indent="0">
              <a:lnSpc>
                <a:spcPct val="100000"/>
              </a:lnSpc>
              <a:spcBef>
                <a:spcPts val="0"/>
              </a:spcBef>
              <a:buFontTx/>
              <a:buNone/>
              <a:defRPr sz="731"/>
            </a:lvl1pPr>
            <a:lvl2pPr>
              <a:buFontTx/>
              <a:buNone/>
              <a:defRPr sz="675"/>
            </a:lvl2pPr>
            <a:lvl3pPr>
              <a:buFontTx/>
              <a:buNone/>
              <a:defRPr sz="563"/>
            </a:lvl3pPr>
            <a:lvl4pPr>
              <a:buFontTx/>
              <a:buNone/>
              <a:defRPr sz="506"/>
            </a:lvl4pPr>
            <a:lvl5pPr>
              <a:buFontTx/>
              <a:buNone/>
              <a:defRPr sz="506"/>
            </a:lvl5pPr>
          </a:lstStyle>
          <a:p>
            <a:pPr lvl="0"/>
            <a:r>
              <a:rPr lang="zh-TW" altLang="en-US"/>
              <a:t>編輯母片文字樣式</a:t>
            </a:r>
          </a:p>
        </p:txBody>
      </p:sp>
      <p:sp>
        <p:nvSpPr>
          <p:cNvPr id="5" name="Date Placeholder 13"/>
          <p:cNvSpPr>
            <a:spLocks noGrp="1"/>
          </p:cNvSpPr>
          <p:nvPr>
            <p:ph type="dt" sz="half" idx="10"/>
          </p:nvPr>
        </p:nvSpPr>
        <p:spPr/>
        <p:txBody>
          <a:bodyPr/>
          <a:lstStyle>
            <a:lvl1pPr>
              <a:defRPr/>
            </a:lvl1pPr>
          </a:lstStyle>
          <a:p>
            <a:fld id="{2B604F8F-E36F-44BB-942F-CBFBD841E80C}" type="datetime1">
              <a:rPr lang="zh-TW" altLang="en-US" smtClean="0"/>
              <a:t>2022/6/24</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2874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CE088169-0977-48A8-85EF-1864E048F152}" type="datetime1">
              <a:rPr lang="zh-TW" altLang="en-US" smtClean="0"/>
              <a:t>2022/6/24</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98756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Rectangle 27"/>
          <p:cNvSpPr/>
          <p:nvPr/>
        </p:nvSpPr>
        <p:spPr>
          <a:xfrm>
            <a:off x="0" y="366718"/>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0" name="Rectangle 29"/>
          <p:cNvSpPr/>
          <p:nvPr/>
        </p:nvSpPr>
        <p:spPr>
          <a:xfrm>
            <a:off x="0" y="307980"/>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1" name="Rectangle 30"/>
          <p:cNvSpPr/>
          <p:nvPr/>
        </p:nvSpPr>
        <p:spPr>
          <a:xfrm flipV="1">
            <a:off x="7213600" y="360368"/>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2" name="Rectangle 31"/>
          <p:cNvSpPr/>
          <p:nvPr/>
        </p:nvSpPr>
        <p:spPr>
          <a:xfrm flipV="1">
            <a:off x="7213600" y="439743"/>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3" name="Rounded Rectangle 32"/>
          <p:cNvSpPr/>
          <p:nvPr/>
        </p:nvSpPr>
        <p:spPr bwMode="white">
          <a:xfrm>
            <a:off x="7209370"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9" name="Rectangle 38"/>
          <p:cNvSpPr/>
          <p:nvPr/>
        </p:nvSpPr>
        <p:spPr bwMode="invGray">
          <a:xfrm>
            <a:off x="11887203"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39" name="Title Placeholder 21"/>
          <p:cNvSpPr>
            <a:spLocks noGrp="1"/>
          </p:cNvSpPr>
          <p:nvPr>
            <p:ph type="title"/>
          </p:nvPr>
        </p:nvSpPr>
        <p:spPr bwMode="auto">
          <a:xfrm>
            <a:off x="609600" y="620713"/>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endParaRPr lang="en-US" altLang="zh-TW" dirty="0"/>
          </a:p>
        </p:txBody>
      </p:sp>
      <p:sp>
        <p:nvSpPr>
          <p:cNvPr id="1040" name="Text Placeholder 12"/>
          <p:cNvSpPr>
            <a:spLocks noGrp="1"/>
          </p:cNvSpPr>
          <p:nvPr>
            <p:ph type="body" idx="1"/>
          </p:nvPr>
        </p:nvSpPr>
        <p:spPr bwMode="auto">
          <a:xfrm>
            <a:off x="624417" y="1773239"/>
            <a:ext cx="1097280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altLang="zh-TW" dirty="0"/>
          </a:p>
        </p:txBody>
      </p:sp>
      <p:sp>
        <p:nvSpPr>
          <p:cNvPr id="14" name="Date Placeholder 13"/>
          <p:cNvSpPr>
            <a:spLocks noGrp="1"/>
          </p:cNvSpPr>
          <p:nvPr>
            <p:ph type="dt" sz="half" idx="2"/>
          </p:nvPr>
        </p:nvSpPr>
        <p:spPr>
          <a:xfrm>
            <a:off x="8782052" y="612775"/>
            <a:ext cx="1276349"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fld id="{F1BCBD23-0C21-44FF-925C-6B444C55876E}" type="datetime1">
              <a:rPr lang="zh-TW" altLang="en-US" smtClean="0"/>
              <a:t>2022/6/24</a:t>
            </a:fld>
            <a:endParaRPr lang="zh-TW" altLang="en-US"/>
          </a:p>
        </p:txBody>
      </p:sp>
      <p:sp>
        <p:nvSpPr>
          <p:cNvPr id="3" name="Footer Placeholder 2"/>
          <p:cNvSpPr>
            <a:spLocks noGrp="1"/>
          </p:cNvSpPr>
          <p:nvPr>
            <p:ph type="ftr" sz="quarter" idx="3"/>
          </p:nvPr>
        </p:nvSpPr>
        <p:spPr>
          <a:xfrm>
            <a:off x="7010403" y="612775"/>
            <a:ext cx="1767417"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endParaRPr lang="zh-TW" altLang="en-US"/>
          </a:p>
        </p:txBody>
      </p:sp>
      <p:pic>
        <p:nvPicPr>
          <p:cNvPr id="1043" name="Picture 19" descr="selablogo.jp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852152" y="15875"/>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lide Number Placeholder 22"/>
          <p:cNvSpPr>
            <a:spLocks noGrp="1"/>
          </p:cNvSpPr>
          <p:nvPr>
            <p:ph type="sldNum" sz="quarter" idx="4"/>
          </p:nvPr>
        </p:nvSpPr>
        <p:spPr>
          <a:xfrm>
            <a:off x="10852151" y="6391280"/>
            <a:ext cx="1181100" cy="366713"/>
          </a:xfrm>
          <a:prstGeom prst="rect">
            <a:avLst/>
          </a:prstGeom>
        </p:spPr>
        <p:txBody>
          <a:bodyPr vert="horz" wrap="square" lIns="91440" tIns="45720" rIns="91440" bIns="45720" numCol="1" anchor="b" anchorCtr="0" compatLnSpc="1">
            <a:prstTxWarp prst="textNoShape">
              <a:avLst/>
            </a:prstTxWarp>
          </a:bodyPr>
          <a:lstStyle>
            <a:lvl1pPr>
              <a:defRPr kumimoji="0">
                <a:latin typeface="Calibri" pitchFamily="34" charset="0"/>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789406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1" fontAlgn="base" hangingPunct="1">
        <a:spcBef>
          <a:spcPct val="0"/>
        </a:spcBef>
        <a:spcAft>
          <a:spcPct val="0"/>
        </a:spcAft>
        <a:defRPr sz="2400" kern="1200">
          <a:solidFill>
            <a:schemeClr val="tx2"/>
          </a:solidFill>
          <a:latin typeface="Calibri" pitchFamily="34" charset="0"/>
          <a:ea typeface="+mj-ea"/>
          <a:cs typeface="+mj-cs"/>
        </a:defRPr>
      </a:lvl1pPr>
      <a:lvl2pPr algn="l" rtl="0" eaLnBrk="1" fontAlgn="base" hangingPunct="1">
        <a:spcBef>
          <a:spcPct val="0"/>
        </a:spcBef>
        <a:spcAft>
          <a:spcPct val="0"/>
        </a:spcAft>
        <a:defRPr sz="2250">
          <a:solidFill>
            <a:schemeClr val="tx2"/>
          </a:solidFill>
          <a:latin typeface="Calibri" pitchFamily="34" charset="0"/>
          <a:ea typeface="微軟正黑體" pitchFamily="34" charset="-120"/>
        </a:defRPr>
      </a:lvl2pPr>
      <a:lvl3pPr algn="l" rtl="0" eaLnBrk="1" fontAlgn="base" hangingPunct="1">
        <a:spcBef>
          <a:spcPct val="0"/>
        </a:spcBef>
        <a:spcAft>
          <a:spcPct val="0"/>
        </a:spcAft>
        <a:defRPr sz="2250">
          <a:solidFill>
            <a:schemeClr val="tx2"/>
          </a:solidFill>
          <a:latin typeface="Calibri" pitchFamily="34" charset="0"/>
          <a:ea typeface="微軟正黑體" pitchFamily="34" charset="-120"/>
        </a:defRPr>
      </a:lvl3pPr>
      <a:lvl4pPr algn="l" rtl="0" eaLnBrk="1" fontAlgn="base" hangingPunct="1">
        <a:spcBef>
          <a:spcPct val="0"/>
        </a:spcBef>
        <a:spcAft>
          <a:spcPct val="0"/>
        </a:spcAft>
        <a:defRPr sz="2250">
          <a:solidFill>
            <a:schemeClr val="tx2"/>
          </a:solidFill>
          <a:latin typeface="Calibri" pitchFamily="34" charset="0"/>
          <a:ea typeface="微軟正黑體" pitchFamily="34" charset="-120"/>
        </a:defRPr>
      </a:lvl4pPr>
      <a:lvl5pPr algn="l" rtl="0" eaLnBrk="1" fontAlgn="base" hangingPunct="1">
        <a:spcBef>
          <a:spcPct val="0"/>
        </a:spcBef>
        <a:spcAft>
          <a:spcPct val="0"/>
        </a:spcAft>
        <a:defRPr sz="2250">
          <a:solidFill>
            <a:schemeClr val="tx2"/>
          </a:solidFill>
          <a:latin typeface="Calibri" pitchFamily="34" charset="0"/>
          <a:ea typeface="微軟正黑體" pitchFamily="34" charset="-120"/>
        </a:defRPr>
      </a:lvl5pPr>
      <a:lvl6pPr marL="257175" algn="l" rtl="0" eaLnBrk="1" fontAlgn="base" hangingPunct="1">
        <a:spcBef>
          <a:spcPct val="0"/>
        </a:spcBef>
        <a:spcAft>
          <a:spcPct val="0"/>
        </a:spcAft>
        <a:defRPr sz="2250">
          <a:solidFill>
            <a:schemeClr val="tx2"/>
          </a:solidFill>
          <a:latin typeface="Trebuchet MS" pitchFamily="34" charset="0"/>
          <a:ea typeface="微軟正黑體" pitchFamily="34" charset="-120"/>
        </a:defRPr>
      </a:lvl6pPr>
      <a:lvl7pPr marL="514350" algn="l" rtl="0" eaLnBrk="1" fontAlgn="base" hangingPunct="1">
        <a:spcBef>
          <a:spcPct val="0"/>
        </a:spcBef>
        <a:spcAft>
          <a:spcPct val="0"/>
        </a:spcAft>
        <a:defRPr sz="2250">
          <a:solidFill>
            <a:schemeClr val="tx2"/>
          </a:solidFill>
          <a:latin typeface="Trebuchet MS" pitchFamily="34" charset="0"/>
          <a:ea typeface="微軟正黑體" pitchFamily="34" charset="-120"/>
        </a:defRPr>
      </a:lvl7pPr>
      <a:lvl8pPr marL="771525" algn="l" rtl="0" eaLnBrk="1" fontAlgn="base" hangingPunct="1">
        <a:spcBef>
          <a:spcPct val="0"/>
        </a:spcBef>
        <a:spcAft>
          <a:spcPct val="0"/>
        </a:spcAft>
        <a:defRPr sz="2250">
          <a:solidFill>
            <a:schemeClr val="tx2"/>
          </a:solidFill>
          <a:latin typeface="Trebuchet MS" pitchFamily="34" charset="0"/>
          <a:ea typeface="微軟正黑體" pitchFamily="34" charset="-120"/>
        </a:defRPr>
      </a:lvl8pPr>
      <a:lvl9pPr marL="1028700" algn="l" rtl="0" eaLnBrk="1" fontAlgn="base" hangingPunct="1">
        <a:spcBef>
          <a:spcPct val="0"/>
        </a:spcBef>
        <a:spcAft>
          <a:spcPct val="0"/>
        </a:spcAft>
        <a:defRPr sz="2250">
          <a:solidFill>
            <a:schemeClr val="tx2"/>
          </a:solidFill>
          <a:latin typeface="Trebuchet MS" pitchFamily="34" charset="0"/>
          <a:ea typeface="微軟正黑體" pitchFamily="34" charset="-120"/>
        </a:defRPr>
      </a:lvl9pPr>
    </p:titleStyle>
    <p:body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Calibri" pitchFamily="34" charset="0"/>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Calibri" pitchFamily="34" charset="0"/>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Calibri" pitchFamily="34" charset="0"/>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Calibri" pitchFamily="34" charset="0"/>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Calibri" pitchFamily="34" charset="0"/>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ctrTitle"/>
          </p:nvPr>
        </p:nvSpPr>
        <p:spPr>
          <a:xfrm>
            <a:off x="281600" y="2038800"/>
            <a:ext cx="11628800" cy="1470000"/>
          </a:xfrm>
          <a:prstGeom prst="rect">
            <a:avLst/>
          </a:prstGeom>
          <a:noFill/>
          <a:ln>
            <a:noFill/>
          </a:ln>
        </p:spPr>
        <p:txBody>
          <a:bodyPr spcFirstLastPara="1" vert="horz" wrap="square" lIns="121900" tIns="60933" rIns="121900" bIns="60933" numCol="1" anchor="b" anchorCtr="0" compatLnSpc="1">
            <a:prstTxWarp prst="textNoShape">
              <a:avLst/>
            </a:prstTxWarp>
            <a:noAutofit/>
          </a:bodyPr>
          <a:lstStyle/>
          <a:p>
            <a:pPr lvl="0" algn="ctr"/>
            <a:r>
              <a:rPr lang="en-US" altLang="zh-TW" sz="3200" b="1" dirty="0">
                <a:solidFill>
                  <a:srgbClr val="050505"/>
                </a:solidFill>
                <a:latin typeface="DFKai-SB"/>
                <a:ea typeface="DFKai-SB"/>
                <a:cs typeface="DFKai-SB"/>
                <a:sym typeface="DFKai-SB"/>
              </a:rPr>
              <a:t>Git Education Game - </a:t>
            </a:r>
            <a:r>
              <a:rPr lang="zh-TW" altLang="en-US" sz="3200" b="1" dirty="0">
                <a:solidFill>
                  <a:srgbClr val="050505"/>
                </a:solidFill>
                <a:latin typeface="DFKai-SB"/>
                <a:ea typeface="DFKai-SB"/>
                <a:cs typeface="DFKai-SB"/>
                <a:sym typeface="DFKai-SB"/>
              </a:rPr>
              <a:t>程式碼版本控制學習遊戲之研發</a:t>
            </a:r>
            <a:endParaRPr lang="zh-TW" altLang="en-US" b="1" dirty="0"/>
          </a:p>
        </p:txBody>
      </p:sp>
      <p:sp>
        <p:nvSpPr>
          <p:cNvPr id="174" name="Google Shape;174;p28"/>
          <p:cNvSpPr txBox="1">
            <a:spLocks noGrp="1"/>
          </p:cNvSpPr>
          <p:nvPr>
            <p:ph type="subTitle" idx="1"/>
          </p:nvPr>
        </p:nvSpPr>
        <p:spPr>
          <a:xfrm>
            <a:off x="789545" y="4195048"/>
            <a:ext cx="6426503" cy="2029482"/>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48004"/>
            <a:r>
              <a:rPr lang="zh-TW" altLang="en-US" sz="2400" dirty="0">
                <a:latin typeface="DFKai-SB"/>
                <a:ea typeface="DFKai-SB"/>
                <a:cs typeface="DFKai-SB"/>
                <a:sym typeface="DFKai-SB"/>
              </a:rPr>
              <a:t>逢甲大學</a:t>
            </a:r>
            <a:endParaRPr sz="2400" dirty="0">
              <a:latin typeface="DFKai-SB"/>
              <a:ea typeface="DFKai-SB"/>
              <a:cs typeface="DFKai-SB"/>
              <a:sym typeface="DFKai-SB"/>
            </a:endParaRPr>
          </a:p>
          <a:p>
            <a:pPr marL="48004">
              <a:spcBef>
                <a:spcPts val="225"/>
              </a:spcBef>
              <a:spcAft>
                <a:spcPts val="0"/>
              </a:spcAft>
              <a:buSzPts val="1600"/>
            </a:pPr>
            <a:r>
              <a:rPr lang="zh-TW" altLang="en-US" sz="2400" dirty="0">
                <a:latin typeface="DFKai-SB"/>
                <a:ea typeface="DFKai-SB"/>
                <a:cs typeface="DFKai-SB"/>
                <a:sym typeface="DFKai-SB"/>
              </a:rPr>
              <a:t>作者</a:t>
            </a:r>
            <a:r>
              <a:rPr lang="en-US" altLang="zh-TW" sz="2400" dirty="0">
                <a:latin typeface="DFKai-SB"/>
                <a:ea typeface="DFKai-SB"/>
                <a:cs typeface="DFKai-SB"/>
                <a:sym typeface="DFKai-SB"/>
              </a:rPr>
              <a:t>:</a:t>
            </a:r>
            <a:r>
              <a:rPr lang="zh-TW" altLang="en-US" sz="2400" dirty="0">
                <a:latin typeface="DFKai-SB"/>
                <a:ea typeface="DFKai-SB"/>
                <a:cs typeface="DFKai-SB"/>
                <a:sym typeface="DFKai-SB"/>
              </a:rPr>
              <a:t> 張佑瑋、陳維陽、陳錫民</a:t>
            </a:r>
            <a:endParaRPr sz="2400" dirty="0">
              <a:latin typeface="DFKai-SB"/>
              <a:ea typeface="DFKai-SB"/>
              <a:cs typeface="DFKai-SB"/>
              <a:sym typeface="DFKai-SB"/>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遊戲的章節選擇</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遊戲分為數道關卡，具有不同的主題</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必須通過相應的關卡才能解鎖後續的關卡</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循序漸進的關卡設計</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章節選擇</a:t>
            </a:r>
            <a:endParaRPr lang="en-US" altLang="zh-TW"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Tree>
    <p:extLst>
      <p:ext uri="{BB962C8B-B14F-4D97-AF65-F5344CB8AC3E}">
        <p14:creationId xmlns:p14="http://schemas.microsoft.com/office/powerpoint/2010/main" val="847612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遊戲關卡的任務說明</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每個關卡都有</a:t>
            </a:r>
            <a:r>
              <a:rPr lang="zh-TW" altLang="en-US" sz="2400" b="1" dirty="0">
                <a:solidFill>
                  <a:srgbClr val="000000"/>
                </a:solidFill>
                <a:latin typeface="DFKai-SB"/>
                <a:ea typeface="DFKai-SB"/>
                <a:cs typeface="DFKai-SB"/>
                <a:sym typeface="DFKai-SB"/>
              </a:rPr>
              <a:t>提出問題情境與對應的指令</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指導教學解說</a:t>
            </a:r>
            <a:r>
              <a:rPr lang="zh-TW" altLang="en-US" sz="2400" b="1" dirty="0">
                <a:solidFill>
                  <a:srgbClr val="000000"/>
                </a:solidFill>
                <a:latin typeface="DFKai-SB"/>
                <a:ea typeface="DFKai-SB"/>
                <a:cs typeface="DFKai-SB"/>
                <a:sym typeface="DFKai-SB"/>
              </a:rPr>
              <a:t>指令的概念與使用時機</a:t>
            </a:r>
            <a:r>
              <a:rPr lang="zh-TW" altLang="en-US" sz="2400" dirty="0">
                <a:solidFill>
                  <a:srgbClr val="000000"/>
                </a:solidFill>
                <a:latin typeface="DFKai-SB"/>
                <a:ea typeface="DFKai-SB"/>
                <a:cs typeface="DFKai-SB"/>
                <a:sym typeface="DFKai-SB"/>
              </a:rPr>
              <a:t>並提出任務目標</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學生參考指示與指令卡片完成任務目標</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遊戲關卡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904956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遊戲元素</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12</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1809104"/>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點數</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學生學習表現的量化指標（通關時可獲得）</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學習成果的累積</a:t>
            </a:r>
            <a:endParaRPr lang="en-US" altLang="zh-TW"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需要循序漸進的難度曲線</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排行榜</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競爭性能</a:t>
            </a:r>
            <a:r>
              <a:rPr lang="zh-TW" altLang="en-US"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刺激行為</a:t>
            </a:r>
            <a:endParaRPr lang="en-US" altLang="zh-TW"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需要緩和經驗差距造成的不公平</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成就與獎章</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提供一個獨特的</a:t>
            </a:r>
            <a:r>
              <a:rPr lang="zh-TW" altLang="en-US"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視覺化標誌與點數作為獎勵</a:t>
            </a:r>
            <a:endParaRPr lang="en-US" altLang="zh-TW" b="1"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rPr>
              <a:t>遊戲中包含十項成就與獎章</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507206" lvl="1" indent="-342900">
              <a:spcBef>
                <a:spcPts val="600"/>
              </a:spcBef>
              <a:spcAft>
                <a:spcPts val="600"/>
              </a:spcAft>
              <a:buClr>
                <a:srgbClr val="000000"/>
              </a:buClr>
              <a:buSzPts val="1800"/>
              <a:buFont typeface="Wingdings" panose="05000000000000000000" pitchFamily="2" charset="2"/>
              <a:buChar char="l"/>
            </a:pPr>
            <a:r>
              <a:rPr lang="zh-TW" altLang="en-US"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分為趣味性與較具挑戰性的</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519357"/>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dirty="0">
                <a:solidFill>
                  <a:srgbClr val="000000"/>
                </a:solidFill>
                <a:latin typeface="標楷體" panose="03000509000000000000" pitchFamily="65" charset="-120"/>
                <a:ea typeface="標楷體" panose="03000509000000000000" pitchFamily="65" charset="-120"/>
              </a:rPr>
              <a:t>遊戲元素為</a:t>
            </a:r>
            <a:r>
              <a:rPr lang="zh-TW" altLang="en-US" dirty="0">
                <a:solidFill>
                  <a:schemeClr val="bg1">
                    <a:lumMod val="10000"/>
                  </a:schemeClr>
                </a:solidFill>
                <a:latin typeface="標楷體" panose="03000509000000000000" pitchFamily="65" charset="-120"/>
                <a:ea typeface="標楷體" panose="03000509000000000000" pitchFamily="65" charset="-120"/>
              </a:rPr>
              <a:t>吸引使用者的重要動力</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，研究中我們採用以下三種作為主要的機制</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0162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成就獲得畫面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完成關卡後顯示耗費時間與輸入的指令數量</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完成特定任務時觸發成就彈出</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獲得獎勵後能夠刺激學生再去獲得更多成就獎章</a:t>
            </a:r>
            <a:endParaRPr lang="en-US" altLang="zh-TW" sz="2400" b="1"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遊戲元素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通關與成就獲得</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2378221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關卡四的排行榜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9282" y="1560464"/>
            <a:ext cx="7673236"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根據學生通關資料排名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花費時間與指令行數較少的排前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a:t>
            </a:r>
            <a:r>
              <a:rPr lang="zh-TW" altLang="en-US" sz="2400" b="1" dirty="0">
                <a:solidFill>
                  <a:srgbClr val="000000"/>
                </a:solidFill>
                <a:latin typeface="DFKai-SB"/>
                <a:ea typeface="DFKai-SB"/>
                <a:cs typeface="DFKai-SB"/>
                <a:sym typeface="DFKai-SB"/>
              </a:rPr>
              <a:t>知曉是否有更佳解的可能性</a:t>
            </a:r>
          </a:p>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刺激學生競爭以獲得更好的成果</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遊戲元素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關卡排行榜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48290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成就閱覽畫面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2" y="1560464"/>
            <a:ext cx="768059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象徵玩家的功績</a:t>
            </a:r>
            <a:endParaRPr lang="en-US" altLang="zh-TW" sz="2400" b="1"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學生可以通過敘述了解如何達成</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包含簡單趣味至較花費心力的</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緩和學習過程中經驗落差造成的差距</a:t>
            </a: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遊戲元素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成就收集</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4180803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遊戲總排行榜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根據遊戲關卡獲得的點數排名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點數根據通過關卡數與成就數量決定</a:t>
            </a:r>
          </a:p>
          <a:p>
            <a:pPr marL="342900" indent="-342900">
              <a:spcBef>
                <a:spcPts val="400"/>
              </a:spcBef>
              <a:spcAft>
                <a:spcPts val="400"/>
              </a:spcAft>
              <a:buClr>
                <a:srgbClr val="000000"/>
              </a:buClr>
              <a:buSzPts val="1800"/>
            </a:pPr>
            <a:r>
              <a:rPr lang="zh-TW" altLang="en-US" sz="2400" b="1" dirty="0">
                <a:solidFill>
                  <a:srgbClr val="000000"/>
                </a:solidFill>
                <a:latin typeface="DFKai-SB"/>
                <a:ea typeface="DFKai-SB"/>
                <a:cs typeface="DFKai-SB"/>
                <a:sym typeface="DFKai-SB"/>
              </a:rPr>
              <a:t>提昇課堂中的學習參與度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遊戲元素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總排行榜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292682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17</a:t>
            </a:fld>
            <a:endParaRPr lang="zh-TW" altLang="en-US"/>
          </a:p>
        </p:txBody>
      </p:sp>
    </p:spTree>
    <p:extLst>
      <p:ext uri="{BB962C8B-B14F-4D97-AF65-F5344CB8AC3E}">
        <p14:creationId xmlns:p14="http://schemas.microsoft.com/office/powerpoint/2010/main" val="1246498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18</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1 (RQ1): </a:t>
            </a:r>
            <a:r>
              <a:rPr lang="zh-TW" altLang="en-US" dirty="0">
                <a:solidFill>
                  <a:srgbClr val="000000"/>
                </a:solidFill>
                <a:latin typeface="標楷體" panose="03000509000000000000" pitchFamily="65" charset="-120"/>
                <a:ea typeface="標楷體" panose="03000509000000000000" pitchFamily="65" charset="-120"/>
              </a:rPr>
              <a:t>加入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作為教學輔助工具是否比傳統的授課方式</a:t>
            </a:r>
            <a:r>
              <a:rPr lang="zh-TW" altLang="en-US" b="1" dirty="0">
                <a:solidFill>
                  <a:srgbClr val="000000"/>
                </a:solidFill>
                <a:latin typeface="標楷體" panose="03000509000000000000" pitchFamily="65" charset="-120"/>
                <a:ea typeface="標楷體" panose="03000509000000000000" pitchFamily="65" charset="-120"/>
              </a:rPr>
              <a:t>具有更佳的學習成果</a:t>
            </a:r>
            <a:r>
              <a:rPr lang="zh-TW" altLang="en-US" dirty="0">
                <a:solidFill>
                  <a:srgbClr val="000000"/>
                </a:solidFill>
                <a:latin typeface="標楷體" panose="03000509000000000000" pitchFamily="65" charset="-120"/>
                <a:ea typeface="標楷體" panose="03000509000000000000" pitchFamily="65" charset="-120"/>
              </a:rPr>
              <a:t>？</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2 (RQ2): </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作為教學輔助工具是否為學生</a:t>
            </a:r>
            <a:r>
              <a:rPr lang="zh-TW" altLang="en-US" b="1" dirty="0">
                <a:solidFill>
                  <a:srgbClr val="000000"/>
                </a:solidFill>
                <a:latin typeface="標楷體" panose="03000509000000000000" pitchFamily="65" charset="-120"/>
                <a:ea typeface="標楷體" panose="03000509000000000000" pitchFamily="65" charset="-120"/>
              </a:rPr>
              <a:t>對</a:t>
            </a:r>
            <a:r>
              <a:rPr lang="en-US" altLang="zh-TW" b="1" dirty="0">
                <a:solidFill>
                  <a:srgbClr val="000000"/>
                </a:solidFill>
                <a:latin typeface="標楷體" panose="03000509000000000000" pitchFamily="65" charset="-120"/>
                <a:ea typeface="標楷體" panose="03000509000000000000" pitchFamily="65" charset="-120"/>
              </a:rPr>
              <a:t>Git</a:t>
            </a:r>
            <a:r>
              <a:rPr lang="zh-TW" altLang="en-US" b="1" dirty="0">
                <a:solidFill>
                  <a:srgbClr val="000000"/>
                </a:solidFill>
                <a:latin typeface="標楷體" panose="03000509000000000000" pitchFamily="65" charset="-120"/>
                <a:ea typeface="標楷體" panose="03000509000000000000" pitchFamily="65" charset="-120"/>
              </a:rPr>
              <a:t>的態度及行為帶來正面影響</a:t>
            </a:r>
            <a:r>
              <a:rPr lang="zh-TW" altLang="en-US" dirty="0">
                <a:solidFill>
                  <a:srgbClr val="000000"/>
                </a:solidFill>
                <a:latin typeface="標楷體" panose="03000509000000000000" pitchFamily="65" charset="-120"/>
                <a:ea typeface="標楷體" panose="03000509000000000000" pitchFamily="65" charset="-120"/>
              </a:rPr>
              <a:t>？</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3 (RQ3): </a:t>
            </a:r>
            <a:r>
              <a:rPr lang="zh-TW" altLang="en-US" dirty="0">
                <a:solidFill>
                  <a:srgbClr val="000000"/>
                </a:solidFill>
                <a:latin typeface="標楷體" panose="03000509000000000000" pitchFamily="65" charset="-120"/>
                <a:ea typeface="標楷體" panose="03000509000000000000" pitchFamily="65" charset="-120"/>
              </a:rPr>
              <a:t>會</a:t>
            </a:r>
            <a:r>
              <a:rPr lang="zh-TW" altLang="en-US" b="1" dirty="0">
                <a:solidFill>
                  <a:srgbClr val="000000"/>
                </a:solidFill>
                <a:latin typeface="標楷體" panose="03000509000000000000" pitchFamily="65" charset="-120"/>
                <a:ea typeface="標楷體" panose="03000509000000000000" pitchFamily="65" charset="-120"/>
              </a:rPr>
              <a:t>主動以</a:t>
            </a:r>
            <a:r>
              <a:rPr lang="en-US" altLang="zh-TW" b="1" dirty="0">
                <a:solidFill>
                  <a:srgbClr val="000000"/>
                </a:solidFill>
                <a:latin typeface="標楷體" panose="03000509000000000000" pitchFamily="65" charset="-120"/>
                <a:ea typeface="標楷體" panose="03000509000000000000" pitchFamily="65" charset="-120"/>
              </a:rPr>
              <a:t>GEG</a:t>
            </a:r>
            <a:r>
              <a:rPr lang="zh-TW" altLang="en-US" b="1" dirty="0">
                <a:solidFill>
                  <a:srgbClr val="000000"/>
                </a:solidFill>
                <a:latin typeface="標楷體" panose="03000509000000000000" pitchFamily="65" charset="-120"/>
                <a:ea typeface="標楷體" panose="03000509000000000000" pitchFamily="65" charset="-120"/>
              </a:rPr>
              <a:t>進行學習</a:t>
            </a:r>
            <a:r>
              <a:rPr lang="zh-TW" altLang="en-US" dirty="0">
                <a:solidFill>
                  <a:srgbClr val="000000"/>
                </a:solidFill>
                <a:latin typeface="標楷體" panose="03000509000000000000" pitchFamily="65" charset="-120"/>
                <a:ea typeface="標楷體" panose="03000509000000000000" pitchFamily="65" charset="-120"/>
              </a:rPr>
              <a:t>的學生比例是多少？主動進行學習的學生與沒有主動進行學習的學生相比是否</a:t>
            </a:r>
            <a:r>
              <a:rPr lang="zh-TW" altLang="en-US" b="1" dirty="0">
                <a:solidFill>
                  <a:srgbClr val="000000"/>
                </a:solidFill>
                <a:latin typeface="標楷體" panose="03000509000000000000" pitchFamily="65" charset="-120"/>
                <a:ea typeface="標楷體" panose="03000509000000000000" pitchFamily="65" charset="-120"/>
              </a:rPr>
              <a:t>具有較佳的學習成果</a:t>
            </a:r>
            <a:r>
              <a:rPr lang="zh-TW" altLang="en-US" dirty="0">
                <a:solidFill>
                  <a:srgbClr val="000000"/>
                </a:solidFill>
                <a:latin typeface="標楷體" panose="03000509000000000000" pitchFamily="65" charset="-120"/>
                <a:ea typeface="標楷體" panose="03000509000000000000" pitchFamily="65" charset="-120"/>
              </a:rPr>
              <a:t>？</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4 (RQ4): </a:t>
            </a:r>
            <a:r>
              <a:rPr lang="zh-TW" altLang="en-US" dirty="0">
                <a:solidFill>
                  <a:srgbClr val="000000"/>
                </a:solidFill>
                <a:latin typeface="標楷體" panose="03000509000000000000" pitchFamily="65" charset="-120"/>
                <a:ea typeface="標楷體" panose="03000509000000000000" pitchFamily="65" charset="-120"/>
              </a:rPr>
              <a:t>學生認為</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有何</a:t>
            </a:r>
            <a:r>
              <a:rPr lang="zh-TW" altLang="en-US" b="1" dirty="0">
                <a:solidFill>
                  <a:srgbClr val="000000"/>
                </a:solidFill>
                <a:latin typeface="標楷體" panose="03000509000000000000" pitchFamily="65" charset="-120"/>
                <a:ea typeface="標楷體" panose="03000509000000000000" pitchFamily="65" charset="-120"/>
              </a:rPr>
              <a:t>優點</a:t>
            </a:r>
            <a:r>
              <a:rPr lang="zh-TW" altLang="en-US" dirty="0">
                <a:solidFill>
                  <a:srgbClr val="000000"/>
                </a:solidFill>
                <a:latin typeface="標楷體" panose="03000509000000000000" pitchFamily="65" charset="-120"/>
                <a:ea typeface="標楷體" panose="03000509000000000000" pitchFamily="65" charset="-120"/>
              </a:rPr>
              <a:t>與</a:t>
            </a:r>
            <a:r>
              <a:rPr lang="zh-TW" altLang="en-US" b="1" dirty="0">
                <a:solidFill>
                  <a:srgbClr val="000000"/>
                </a:solidFill>
                <a:latin typeface="標楷體" panose="03000509000000000000" pitchFamily="65" charset="-120"/>
                <a:ea typeface="標楷體" panose="03000509000000000000" pitchFamily="65" charset="-120"/>
              </a:rPr>
              <a:t>缺失</a:t>
            </a:r>
            <a:r>
              <a:rPr lang="zh-TW" altLang="en-US" dirty="0">
                <a:solidFill>
                  <a:srgbClr val="000000"/>
                </a:solidFill>
                <a:latin typeface="標楷體" panose="03000509000000000000" pitchFamily="65" charset="-120"/>
                <a:ea typeface="標楷體" panose="03000509000000000000" pitchFamily="65" charset="-120"/>
              </a:rPr>
              <a:t>？</a:t>
            </a:r>
          </a:p>
        </p:txBody>
      </p:sp>
    </p:spTree>
    <p:extLst>
      <p:ext uri="{BB962C8B-B14F-4D97-AF65-F5344CB8AC3E}">
        <p14:creationId xmlns:p14="http://schemas.microsoft.com/office/powerpoint/2010/main" val="1059506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實驗設計</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19</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台灣逢甲大學</a:t>
            </a:r>
            <a:r>
              <a:rPr lang="en-US" altLang="zh-TW" sz="1800" dirty="0">
                <a:solidFill>
                  <a:srgbClr val="000000"/>
                </a:solidFill>
                <a:latin typeface="DFKai-SB"/>
                <a:ea typeface="DFKai-SB"/>
                <a:cs typeface="DFKai-SB"/>
                <a:sym typeface="DFKai-SB"/>
              </a:rPr>
              <a:t>110</a:t>
            </a:r>
            <a:r>
              <a:rPr lang="zh-TW" altLang="en-US" sz="1800" dirty="0">
                <a:solidFill>
                  <a:srgbClr val="000000"/>
                </a:solidFill>
                <a:latin typeface="DFKai-SB"/>
                <a:ea typeface="DFKai-SB"/>
                <a:cs typeface="DFKai-SB"/>
                <a:sym typeface="DFKai-SB"/>
              </a:rPr>
              <a:t>學年度上學期的物件導向設計課程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兩組學生，分別為實驗組（</a:t>
            </a:r>
            <a:r>
              <a:rPr lang="en-US" altLang="zh-TW" sz="1800" dirty="0">
                <a:solidFill>
                  <a:srgbClr val="000000"/>
                </a:solidFill>
                <a:latin typeface="DFKai-SB"/>
                <a:ea typeface="DFKai-SB"/>
                <a:cs typeface="DFKai-SB"/>
                <a:sym typeface="DFKai-SB"/>
              </a:rPr>
              <a:t>54</a:t>
            </a:r>
            <a:r>
              <a:rPr lang="zh-TW" altLang="en-US" sz="1800" dirty="0">
                <a:solidFill>
                  <a:srgbClr val="000000"/>
                </a:solidFill>
                <a:latin typeface="DFKai-SB"/>
                <a:ea typeface="DFKai-SB"/>
                <a:cs typeface="DFKai-SB"/>
                <a:sym typeface="DFKai-SB"/>
              </a:rPr>
              <a:t>位學生）與控制組（</a:t>
            </a:r>
            <a:r>
              <a:rPr lang="en-US" altLang="zh-TW" sz="1800" dirty="0">
                <a:solidFill>
                  <a:srgbClr val="000000"/>
                </a:solidFill>
                <a:latin typeface="DFKai-SB"/>
                <a:ea typeface="DFKai-SB"/>
                <a:cs typeface="DFKai-SB"/>
                <a:sym typeface="DFKai-SB"/>
              </a:rPr>
              <a:t>59</a:t>
            </a:r>
            <a:r>
              <a:rPr lang="zh-TW" altLang="en-US" sz="1800" dirty="0">
                <a:solidFill>
                  <a:srgbClr val="000000"/>
                </a:solidFill>
                <a:latin typeface="DFKai-SB"/>
                <a:ea typeface="DFKai-SB"/>
                <a:cs typeface="DFKai-SB"/>
                <a:sym typeface="DFKai-SB"/>
              </a:rPr>
              <a:t>位學生）</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課程使用平台需要使用</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上傳作業程式碼（包含但不限於</a:t>
            </a:r>
            <a:r>
              <a:rPr lang="en-US" altLang="zh-TW" sz="1800" dirty="0">
                <a:solidFill>
                  <a:srgbClr val="000000"/>
                </a:solidFill>
                <a:latin typeface="DFKai-SB"/>
                <a:ea typeface="DFKai-SB"/>
                <a:cs typeface="DFKai-SB"/>
                <a:sym typeface="DFKai-SB"/>
              </a:rPr>
              <a:t>CLI</a:t>
            </a:r>
            <a:r>
              <a:rPr lang="zh-TW" altLang="en-US" sz="1800" dirty="0">
                <a:solidFill>
                  <a:srgbClr val="000000"/>
                </a:solidFill>
                <a:latin typeface="DFKai-SB"/>
                <a:ea typeface="DFKai-SB"/>
                <a:cs typeface="DFKai-SB"/>
                <a:sym typeface="DFKai-SB"/>
              </a:rPr>
              <a:t>）</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7" y="1663735"/>
            <a:ext cx="2559457"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課程環境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準實驗</a:t>
            </a:r>
            <a:endParaRPr lang="en-US" dirty="0">
              <a:solidFill>
                <a:srgbClr val="000000"/>
              </a:solidFill>
              <a:latin typeface="Arial"/>
              <a:ea typeface="Arial"/>
              <a:cs typeface="Arial"/>
              <a:sym typeface="Arial"/>
            </a:endParaRPr>
          </a:p>
        </p:txBody>
      </p:sp>
      <p:pic>
        <p:nvPicPr>
          <p:cNvPr id="7" name="圖片 6">
            <a:extLst>
              <a:ext uri="{FF2B5EF4-FFF2-40B4-BE49-F238E27FC236}">
                <a16:creationId xmlns:a16="http://schemas.microsoft.com/office/drawing/2014/main" id="{0A41CBF8-FAAB-446F-ABF5-0C51A1312450}"/>
              </a:ext>
            </a:extLst>
          </p:cNvPr>
          <p:cNvPicPr/>
          <p:nvPr/>
        </p:nvPicPr>
        <p:blipFill>
          <a:blip r:embed="rId3"/>
          <a:stretch>
            <a:fillRect/>
          </a:stretch>
        </p:blipFill>
        <p:spPr>
          <a:xfrm>
            <a:off x="8056059" y="2268918"/>
            <a:ext cx="4135941" cy="3341114"/>
          </a:xfrm>
          <a:prstGeom prst="rect">
            <a:avLst/>
          </a:prstGeom>
          <a:noFill/>
          <a:ln>
            <a:noFill/>
            <a:prstDash/>
          </a:ln>
        </p:spPr>
      </p:pic>
      <p:sp>
        <p:nvSpPr>
          <p:cNvPr id="8" name="Google Shape;405;p49">
            <a:extLst>
              <a:ext uri="{FF2B5EF4-FFF2-40B4-BE49-F238E27FC236}">
                <a16:creationId xmlns:a16="http://schemas.microsoft.com/office/drawing/2014/main" id="{34DD455B-38BB-4FFF-BA9B-033982DA9C8F}"/>
              </a:ext>
            </a:extLst>
          </p:cNvPr>
          <p:cNvSpPr txBox="1">
            <a:spLocks/>
          </p:cNvSpPr>
          <p:nvPr/>
        </p:nvSpPr>
        <p:spPr bwMode="auto">
          <a:xfrm>
            <a:off x="624418" y="3334292"/>
            <a:ext cx="15015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實驗流程</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208;p33">
            <a:extLst>
              <a:ext uri="{FF2B5EF4-FFF2-40B4-BE49-F238E27FC236}">
                <a16:creationId xmlns:a16="http://schemas.microsoft.com/office/drawing/2014/main" id="{F36FC0D8-DD15-414F-9C9B-997E5B193350}"/>
              </a:ext>
            </a:extLst>
          </p:cNvPr>
          <p:cNvSpPr txBox="1">
            <a:spLocks/>
          </p:cNvSpPr>
          <p:nvPr/>
        </p:nvSpPr>
        <p:spPr bwMode="auto">
          <a:xfrm>
            <a:off x="935593" y="3667525"/>
            <a:ext cx="6886383"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不涉及實作的前置課程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紙筆選擇題測驗（驗證兩組是否具有相同的基準點）</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教學授課（兩邊的授課範圍相當，建立</a:t>
            </a:r>
            <a:r>
              <a:rPr lang="en-US" altLang="zh-TW" sz="1800" dirty="0">
                <a:solidFill>
                  <a:srgbClr val="000000"/>
                </a:solidFill>
                <a:latin typeface="DFKai-SB"/>
                <a:ea typeface="DFKai-SB"/>
                <a:cs typeface="DFKai-SB"/>
                <a:sym typeface="DFKai-SB"/>
              </a:rPr>
              <a:t>Git Repository</a:t>
            </a:r>
            <a:r>
              <a:rPr lang="zh-TW" altLang="en-US" sz="1800" dirty="0">
                <a:solidFill>
                  <a:srgbClr val="000000"/>
                </a:solidFill>
                <a:latin typeface="DFKai-SB"/>
                <a:ea typeface="DFKai-SB"/>
                <a:cs typeface="DFKai-SB"/>
                <a:sym typeface="DFKai-SB"/>
              </a:rPr>
              <a:t>至分支合併、解決衝突，範圍約為遊戲關卡一至九）</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數周後進行上機測驗</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問卷調查（實驗組）</a:t>
            </a:r>
          </a:p>
        </p:txBody>
      </p:sp>
    </p:spTree>
    <p:extLst>
      <p:ext uri="{BB962C8B-B14F-4D97-AF65-F5344CB8AC3E}">
        <p14:creationId xmlns:p14="http://schemas.microsoft.com/office/powerpoint/2010/main" val="2415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FF0000"/>
                </a:solidFill>
                <a:latin typeface="DFKai-SB"/>
                <a:ea typeface="DFKai-SB"/>
                <a:sym typeface="Arial"/>
              </a:rPr>
              <a:t>動機</a:t>
            </a:r>
            <a:endParaRPr lang="en-US" altLang="zh-TW" sz="2400" b="1" dirty="0">
              <a:solidFill>
                <a:srgbClr val="FF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a:t>
            </a:fld>
            <a:endParaRPr lang="zh-TW"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學生在課堂上進行遊戲學習</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4916232" y="1560464"/>
            <a:ext cx="575933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1" y="1835889"/>
            <a:ext cx="3980129" cy="404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課堂中花費一小時進行，第二個小時使用一般授課方式</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首先當場示範如何通過第一個關卡</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課堂進行過程</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0008150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11" name="圖片 10">
            <a:extLst>
              <a:ext uri="{FF2B5EF4-FFF2-40B4-BE49-F238E27FC236}">
                <a16:creationId xmlns:a16="http://schemas.microsoft.com/office/drawing/2014/main" id="{020C60DA-7589-4588-8F36-3BAC6631C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3262" y="2226456"/>
            <a:ext cx="8844593" cy="3819066"/>
          </a:xfrm>
          <a:prstGeom prst="rect">
            <a:avLst/>
          </a:prstGeom>
        </p:spPr>
      </p:pic>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研究模型</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21</a:t>
            </a:fld>
            <a:endParaRPr lang="zh-TW" altLang="en-US"/>
          </a:p>
        </p:txBody>
      </p:sp>
    </p:spTree>
    <p:extLst>
      <p:ext uri="{BB962C8B-B14F-4D97-AF65-F5344CB8AC3E}">
        <p14:creationId xmlns:p14="http://schemas.microsoft.com/office/powerpoint/2010/main" val="24199588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研究問題一</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188183" y="4659537"/>
            <a:ext cx="5736114" cy="94551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可以得知加入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作為教學輔助工具是比傳統的授課方式具有更高的學習成果。</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0" indent="0">
              <a:lnSpc>
                <a:spcPct val="150000"/>
              </a:lnSpc>
              <a:spcBef>
                <a:spcPts val="0"/>
              </a:spcBef>
              <a:buClr>
                <a:srgbClr val="000000"/>
              </a:buClr>
              <a:buSzPts val="1800"/>
              <a:buNone/>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22</a:t>
            </a:fld>
            <a:endParaRPr lang="zh-TW" altLang="en-US"/>
          </a:p>
        </p:txBody>
      </p:sp>
      <p:sp>
        <p:nvSpPr>
          <p:cNvPr id="8" name="Google Shape;180;p29">
            <a:extLst>
              <a:ext uri="{FF2B5EF4-FFF2-40B4-BE49-F238E27FC236}">
                <a16:creationId xmlns:a16="http://schemas.microsoft.com/office/drawing/2014/main" id="{68779294-9976-0232-8C70-55DF6EB0438D}"/>
              </a:ext>
            </a:extLst>
          </p:cNvPr>
          <p:cNvSpPr txBox="1">
            <a:spLocks/>
          </p:cNvSpPr>
          <p:nvPr/>
        </p:nvSpPr>
        <p:spPr bwMode="auto">
          <a:xfrm>
            <a:off x="609600" y="1687515"/>
            <a:ext cx="5097137" cy="18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285750" indent="-285750">
              <a:lnSpc>
                <a:spcPct val="150000"/>
              </a:lnSpc>
              <a:spcBef>
                <a:spcPts val="0"/>
              </a:spcBef>
              <a:buClr>
                <a:srgbClr val="000000"/>
              </a:buClr>
              <a:buSzPts val="1800"/>
            </a:pPr>
            <a:r>
              <a:rPr lang="zh-TW" altLang="en-US">
                <a:solidFill>
                  <a:srgbClr val="F3F3F3">
                    <a:lumMod val="10000"/>
                  </a:srgbClr>
                </a:solidFill>
                <a:latin typeface="標楷體" panose="03000509000000000000" pitchFamily="65" charset="-120"/>
                <a:ea typeface="標楷體" panose="03000509000000000000" pitchFamily="65" charset="-120"/>
                <a:sym typeface="Arial"/>
              </a:rPr>
              <a:t>本研究將考試題目的要求劃分為三部份：</a:t>
            </a:r>
            <a:endParaRPr lang="en-US" altLang="zh-TW">
              <a:solidFill>
                <a:srgbClr val="F3F3F3">
                  <a:lumMod val="10000"/>
                </a:srgb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a:solidFill>
                  <a:srgbClr val="F3F3F3">
                    <a:lumMod val="10000"/>
                  </a:srgbClr>
                </a:solidFill>
                <a:latin typeface="標楷體" panose="03000509000000000000" pitchFamily="65" charset="-120"/>
                <a:ea typeface="標楷體" panose="03000509000000000000" pitchFamily="65" charset="-120"/>
                <a:sym typeface="Arial"/>
              </a:rPr>
              <a:t>能夠</a:t>
            </a:r>
            <a:r>
              <a:rPr lang="en-US" altLang="zh-TW">
                <a:solidFill>
                  <a:srgbClr val="F3F3F3">
                    <a:lumMod val="10000"/>
                  </a:srgbClr>
                </a:solidFill>
                <a:latin typeface="標楷體" panose="03000509000000000000" pitchFamily="65" charset="-120"/>
                <a:ea typeface="標楷體" panose="03000509000000000000" pitchFamily="65" charset="-120"/>
                <a:sym typeface="Arial"/>
              </a:rPr>
              <a:t>fork</a:t>
            </a:r>
            <a:r>
              <a:rPr lang="zh-TW" altLang="en-US">
                <a:solidFill>
                  <a:srgbClr val="F3F3F3">
                    <a:lumMod val="10000"/>
                  </a:srgbClr>
                </a:solidFill>
                <a:latin typeface="標楷體" panose="03000509000000000000" pitchFamily="65" charset="-120"/>
                <a:ea typeface="標楷體" panose="03000509000000000000" pitchFamily="65" charset="-120"/>
                <a:sym typeface="Arial"/>
              </a:rPr>
              <a:t>專案並進行</a:t>
            </a:r>
            <a:r>
              <a:rPr lang="en-US" altLang="zh-TW">
                <a:solidFill>
                  <a:srgbClr val="F3F3F3">
                    <a:lumMod val="10000"/>
                  </a:srgbClr>
                </a:solidFill>
                <a:latin typeface="標楷體" panose="03000509000000000000" pitchFamily="65" charset="-120"/>
                <a:ea typeface="標楷體" panose="03000509000000000000" pitchFamily="65" charset="-120"/>
                <a:sym typeface="Arial"/>
              </a:rPr>
              <a:t>clone</a:t>
            </a:r>
            <a:r>
              <a:rPr lang="zh-TW" altLang="en-US">
                <a:solidFill>
                  <a:srgbClr val="F3F3F3">
                    <a:lumMod val="10000"/>
                  </a:srgbClr>
                </a:solidFill>
                <a:latin typeface="標楷體" panose="03000509000000000000" pitchFamily="65" charset="-120"/>
                <a:ea typeface="標楷體" panose="03000509000000000000" pitchFamily="65" charset="-120"/>
                <a:sym typeface="Arial"/>
              </a:rPr>
              <a:t>、</a:t>
            </a:r>
            <a:r>
              <a:rPr lang="en-US" altLang="zh-TW">
                <a:solidFill>
                  <a:srgbClr val="F3F3F3">
                    <a:lumMod val="10000"/>
                  </a:srgbClr>
                </a:solidFill>
                <a:latin typeface="標楷體" panose="03000509000000000000" pitchFamily="65" charset="-120"/>
                <a:ea typeface="標楷體" panose="03000509000000000000" pitchFamily="65" charset="-120"/>
                <a:sym typeface="Arial"/>
              </a:rPr>
              <a:t>commit</a:t>
            </a:r>
            <a:r>
              <a:rPr lang="zh-TW" altLang="en-US">
                <a:solidFill>
                  <a:srgbClr val="F3F3F3">
                    <a:lumMod val="10000"/>
                  </a:srgbClr>
                </a:solidFill>
                <a:latin typeface="標楷體" panose="03000509000000000000" pitchFamily="65" charset="-120"/>
                <a:ea typeface="標楷體" panose="03000509000000000000" pitchFamily="65" charset="-120"/>
                <a:sym typeface="Arial"/>
              </a:rPr>
              <a:t>及</a:t>
            </a:r>
            <a:r>
              <a:rPr lang="en-US" altLang="zh-TW">
                <a:solidFill>
                  <a:srgbClr val="F3F3F3">
                    <a:lumMod val="10000"/>
                  </a:srgbClr>
                </a:solidFill>
                <a:latin typeface="標楷體" panose="03000509000000000000" pitchFamily="65" charset="-120"/>
                <a:ea typeface="標楷體" panose="03000509000000000000" pitchFamily="65" charset="-120"/>
                <a:sym typeface="Arial"/>
              </a:rPr>
              <a:t>push</a:t>
            </a:r>
          </a:p>
          <a:p>
            <a:pPr marL="621506" lvl="1" indent="-457200">
              <a:lnSpc>
                <a:spcPct val="150000"/>
              </a:lnSpc>
              <a:spcBef>
                <a:spcPts val="0"/>
              </a:spcBef>
              <a:buClr>
                <a:srgbClr val="000000"/>
              </a:buClr>
              <a:buSzPts val="1800"/>
              <a:buFont typeface="+mj-lt"/>
              <a:buAutoNum type="arabicPeriod"/>
            </a:pPr>
            <a:r>
              <a:rPr lang="zh-TW" altLang="en-US">
                <a:solidFill>
                  <a:srgbClr val="F3F3F3">
                    <a:lumMod val="10000"/>
                  </a:srgbClr>
                </a:solidFill>
                <a:latin typeface="標楷體" panose="03000509000000000000" pitchFamily="65" charset="-120"/>
                <a:ea typeface="標楷體" panose="03000509000000000000" pitchFamily="65" charset="-120"/>
                <a:sym typeface="Arial"/>
              </a:rPr>
              <a:t>能夠新增</a:t>
            </a:r>
            <a:r>
              <a:rPr lang="en-US" altLang="zh-TW">
                <a:solidFill>
                  <a:srgbClr val="F3F3F3">
                    <a:lumMod val="10000"/>
                  </a:srgbClr>
                </a:solidFill>
                <a:latin typeface="標楷體" panose="03000509000000000000" pitchFamily="65" charset="-120"/>
                <a:ea typeface="標楷體" panose="03000509000000000000" pitchFamily="65" charset="-120"/>
                <a:sym typeface="Arial"/>
              </a:rPr>
              <a:t>branch</a:t>
            </a:r>
            <a:r>
              <a:rPr lang="zh-TW" altLang="en-US">
                <a:solidFill>
                  <a:srgbClr val="F3F3F3">
                    <a:lumMod val="10000"/>
                  </a:srgbClr>
                </a:solidFill>
                <a:latin typeface="標楷體" panose="03000509000000000000" pitchFamily="65" charset="-120"/>
                <a:ea typeface="標楷體" panose="03000509000000000000" pitchFamily="65" charset="-120"/>
                <a:sym typeface="Arial"/>
              </a:rPr>
              <a:t>，並切換分支進行提交</a:t>
            </a:r>
            <a:endParaRPr lang="en-US" altLang="zh-TW">
              <a:solidFill>
                <a:srgbClr val="F3F3F3">
                  <a:lumMod val="10000"/>
                </a:srgb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a:solidFill>
                  <a:srgbClr val="F3F3F3">
                    <a:lumMod val="10000"/>
                  </a:srgbClr>
                </a:solidFill>
                <a:latin typeface="標楷體" panose="03000509000000000000" pitchFamily="65" charset="-120"/>
                <a:ea typeface="標楷體" panose="03000509000000000000" pitchFamily="65" charset="-120"/>
                <a:sym typeface="Arial"/>
              </a:rPr>
              <a:t>能夠進行合併，並解決衝突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pic>
        <p:nvPicPr>
          <p:cNvPr id="9" name="圖片 8">
            <a:extLst>
              <a:ext uri="{FF2B5EF4-FFF2-40B4-BE49-F238E27FC236}">
                <a16:creationId xmlns:a16="http://schemas.microsoft.com/office/drawing/2014/main" id="{DDF7D2DE-6ECC-7607-1AB1-A4E8F7E65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63" y="3558448"/>
            <a:ext cx="5278120" cy="3147695"/>
          </a:xfrm>
          <a:prstGeom prst="rect">
            <a:avLst/>
          </a:prstGeom>
        </p:spPr>
      </p:pic>
      <p:sp>
        <p:nvSpPr>
          <p:cNvPr id="10" name="文字方塊 9">
            <a:extLst>
              <a:ext uri="{FF2B5EF4-FFF2-40B4-BE49-F238E27FC236}">
                <a16:creationId xmlns:a16="http://schemas.microsoft.com/office/drawing/2014/main" id="{1E5B147D-3E51-9E67-CED2-250CFCB9C1C8}"/>
              </a:ext>
            </a:extLst>
          </p:cNvPr>
          <p:cNvSpPr txBox="1"/>
          <p:nvPr/>
        </p:nvSpPr>
        <p:spPr>
          <a:xfrm>
            <a:off x="5948068" y="1533276"/>
            <a:ext cx="6216345" cy="3323987"/>
          </a:xfrm>
          <a:prstGeom prst="rect">
            <a:avLst/>
          </a:prstGeom>
          <a:noFill/>
        </p:spPr>
        <p:txBody>
          <a:bodyPr wrap="square" rtlCol="0">
            <a:spAutoFit/>
          </a:bodyPr>
          <a:lstStyle/>
          <a:p>
            <a:pPr marL="285750" indent="-285750">
              <a:lnSpc>
                <a:spcPct val="150000"/>
              </a:lnSpc>
              <a:spcBef>
                <a:spcPts val="0"/>
              </a:spcBef>
              <a:buClr>
                <a:srgbClr val="000000"/>
              </a:buClr>
              <a:buSzPts val="1800"/>
            </a:pPr>
            <a:r>
              <a:rPr kumimoji="0" lang="zh-TW" altLang="en-US"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rPr>
              <a:t>測驗結果</a:t>
            </a:r>
            <a:endParaRPr kumimoji="0" lang="en-US" altLang="zh-TW"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50%</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33%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endParaRPr lang="zh-TW" altLang="en-US" dirty="0">
              <a:solidFill>
                <a:schemeClr val="bg1">
                  <a:lumMod val="10000"/>
                </a:schemeClr>
              </a:solidFill>
            </a:endParaRPr>
          </a:p>
        </p:txBody>
      </p:sp>
    </p:spTree>
    <p:extLst>
      <p:ext uri="{BB962C8B-B14F-4D97-AF65-F5344CB8AC3E}">
        <p14:creationId xmlns:p14="http://schemas.microsoft.com/office/powerpoint/2010/main" val="642396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研究問題二</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1" y="1687515"/>
            <a:ext cx="5967470"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評估結構模型中的潛變量之間的關係，通過</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Bootstrapping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獲得</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P</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除</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H8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以外的假設得到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可以認為，</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作為教學輔助工具可以為學生對學習、使用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的態度帶來正面影響，並影響其後續行為。</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23</a:t>
            </a:fld>
            <a:endParaRPr lang="zh-TW" altLang="en-US"/>
          </a:p>
        </p:txBody>
      </p:sp>
      <p:pic>
        <p:nvPicPr>
          <p:cNvPr id="5" name="圖片 4">
            <a:extLst>
              <a:ext uri="{FF2B5EF4-FFF2-40B4-BE49-F238E27FC236}">
                <a16:creationId xmlns:a16="http://schemas.microsoft.com/office/drawing/2014/main" id="{3B2554F9-4E22-12BF-4FA6-B9BC57B551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6600" y="1687513"/>
            <a:ext cx="4492375" cy="4391424"/>
          </a:xfrm>
          <a:prstGeom prst="rect">
            <a:avLst/>
          </a:prstGeom>
        </p:spPr>
      </p:pic>
    </p:spTree>
    <p:extLst>
      <p:ext uri="{BB962C8B-B14F-4D97-AF65-F5344CB8AC3E}">
        <p14:creationId xmlns:p14="http://schemas.microsoft.com/office/powerpoint/2010/main" val="1460203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424883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我們發現</a:t>
            </a: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有進行主動學習的學生在各方面都取得了更佳的成果</a:t>
            </a:r>
            <a:r>
              <a:rPr lang="zh-TW" altLang="en-US"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81</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73</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58</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sz="1400"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標楷體" panose="03000509000000000000" pitchFamily="65" charset="-120"/>
              <a:ea typeface="標楷體" panose="03000509000000000000" pitchFamily="65" charset="-120"/>
              <a:cs typeface="Times New Roman" panose="02020603050405020304" pitchFamily="18" charset="0"/>
              <a:sym typeface="Arial"/>
            </a:endParaRPr>
          </a:p>
          <a:p>
            <a:pPr marL="285750" indent="-285750">
              <a:lnSpc>
                <a:spcPct val="150000"/>
              </a:lnSpc>
              <a:spcBef>
                <a:spcPts val="0"/>
              </a:spcBef>
              <a:buClr>
                <a:srgbClr val="000000"/>
              </a:buClr>
              <a:buSzPts val="1800"/>
            </a:pP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24</a:t>
            </a:fld>
            <a:endParaRPr lang="zh-TW" altLang="en-US"/>
          </a:p>
        </p:txBody>
      </p:sp>
      <p:pic>
        <p:nvPicPr>
          <p:cNvPr id="5" name="圖片 4">
            <a:extLst>
              <a:ext uri="{FF2B5EF4-FFF2-40B4-BE49-F238E27FC236}">
                <a16:creationId xmlns:a16="http://schemas.microsoft.com/office/drawing/2014/main" id="{7D76486F-F1A2-A426-C045-15D88371D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926" y="3497956"/>
            <a:ext cx="4974846" cy="2788475"/>
          </a:xfrm>
          <a:prstGeom prst="rect">
            <a:avLst/>
          </a:prstGeom>
        </p:spPr>
      </p:pic>
      <p:sp>
        <p:nvSpPr>
          <p:cNvPr id="7" name="文字方塊 6">
            <a:extLst>
              <a:ext uri="{FF2B5EF4-FFF2-40B4-BE49-F238E27FC236}">
                <a16:creationId xmlns:a16="http://schemas.microsoft.com/office/drawing/2014/main" id="{8122DA41-EF71-5506-9D89-59048374A755}"/>
              </a:ext>
            </a:extLst>
          </p:cNvPr>
          <p:cNvSpPr txBox="1"/>
          <p:nvPr/>
        </p:nvSpPr>
        <p:spPr>
          <a:xfrm>
            <a:off x="5210978" y="1687513"/>
            <a:ext cx="6371422" cy="1705595"/>
          </a:xfrm>
          <a:prstGeom prst="rect">
            <a:avLst/>
          </a:prstGeom>
          <a:noFill/>
        </p:spPr>
        <p:txBody>
          <a:bodyPr wrap="square">
            <a:spAutoFit/>
          </a:bodyPr>
          <a:lstStyle/>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根據學生在實驗日後是否仍有活動事件判斷學生是否進行了主動學習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，而在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54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位學生當中，</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34</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位學生在實驗過後一段時間仍有活動紀錄</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，也就是說，至少</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60%</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的學生有以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進行主動學習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Tree>
    <p:extLst>
      <p:ext uri="{BB962C8B-B14F-4D97-AF65-F5344CB8AC3E}">
        <p14:creationId xmlns:p14="http://schemas.microsoft.com/office/powerpoint/2010/main" val="5805570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研究問題四</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792857"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我們統整了問卷中的開放性回覆，將類似的回饋整合，總結回饋所提到的優點：</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有趣較不無聊，更有動力學習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( 42%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容易理解與知道錯誤，有反饋的學習很好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介面設計更加容易上手、網站方便與好看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學習難度循序漸進，比較容易學習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回饋中提出的缺失：</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會當機或卡住</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指令因為簡化過，在真正使用時可能會搞錯</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有些提示或說明不清楚，會看不懂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457200" indent="-457200">
              <a:lnSpc>
                <a:spcPct val="150000"/>
              </a:lnSpc>
              <a:spcBef>
                <a:spcPts val="0"/>
              </a:spcBef>
              <a:buClr>
                <a:srgbClr val="000000"/>
              </a:buClr>
              <a:buSzPts val="1800"/>
              <a:buFont typeface="+mj-lt"/>
              <a:buAutoNum type="arabicPeriod"/>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25</a:t>
            </a:fld>
            <a:endParaRPr lang="zh-TW" altLang="en-US"/>
          </a:p>
        </p:txBody>
      </p:sp>
    </p:spTree>
    <p:extLst>
      <p:ext uri="{BB962C8B-B14F-4D97-AF65-F5344CB8AC3E}">
        <p14:creationId xmlns:p14="http://schemas.microsoft.com/office/powerpoint/2010/main" val="2307353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結論與未來研究</a:t>
            </a:r>
            <a:endParaRPr sz="2400" b="1" dirty="0">
              <a:solidFill>
                <a:srgbClr val="FF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26</a:t>
            </a:fld>
            <a:endParaRPr lang="zh-TW" altLang="en-US"/>
          </a:p>
        </p:txBody>
      </p:sp>
    </p:spTree>
    <p:extLst>
      <p:ext uri="{BB962C8B-B14F-4D97-AF65-F5344CB8AC3E}">
        <p14:creationId xmlns:p14="http://schemas.microsoft.com/office/powerpoint/2010/main" val="3488130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sym typeface="DFKai-SB"/>
              </a:rPr>
              <a:t>結論與未來研究</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97279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提出一個系統</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用於教學</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，並設計了一項教育研究實驗以評估系統的成效</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加入</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GEG</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作為教育輔助工具的組別相比單純傳統授課的組別有更高的學習成果。</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根據模型分析結果，本研究設計的遊戲機制使學生對於</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的態度產生了間接影響，進而影響學生的行為意圖與後續行為。</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增加更多關卡，這些關卡可以統稱為</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挑戰</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，提供學生更多練習機會，藉由將學生較不容易理解的部份整合成各種情境挑戰。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為點數機制設計更多可應用的場景，並增加更多成就、獎章。</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設計更複雜且符合真實情境的關卡：</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模擬更複雜的實作情境，包含</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merge/pull request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code review</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的情況</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引入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CI/CD</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的情境，像是自動化測試、建置、部署的流程</a:t>
            </a: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27</a:t>
            </a:fld>
            <a:endParaRPr lang="zh-TW" altLang="en-US"/>
          </a:p>
        </p:txBody>
      </p:sp>
    </p:spTree>
    <p:extLst>
      <p:ext uri="{BB962C8B-B14F-4D97-AF65-F5344CB8AC3E}">
        <p14:creationId xmlns:p14="http://schemas.microsoft.com/office/powerpoint/2010/main" val="2123842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41D5D4D-D546-EED7-4C52-12479F9F8474}"/>
              </a:ext>
            </a:extLst>
          </p:cNvPr>
          <p:cNvSpPr>
            <a:spLocks noGrp="1"/>
          </p:cNvSpPr>
          <p:nvPr>
            <p:ph idx="1"/>
          </p:nvPr>
        </p:nvSpPr>
        <p:spPr>
          <a:xfrm>
            <a:off x="624417" y="2783305"/>
            <a:ext cx="10972800" cy="1074821"/>
          </a:xfrm>
        </p:spPr>
        <p:txBody>
          <a:bodyPr/>
          <a:lstStyle/>
          <a:p>
            <a:pPr marL="61615" indent="0" algn="ctr">
              <a:buNone/>
            </a:pPr>
            <a:r>
              <a:rPr lang="en-US" altLang="zh-TW" sz="5400" dirty="0">
                <a:solidFill>
                  <a:schemeClr val="bg1">
                    <a:lumMod val="10000"/>
                  </a:schemeClr>
                </a:solidFill>
                <a:latin typeface="+mn-lt"/>
              </a:rPr>
              <a:t>Thanks for listening</a:t>
            </a:r>
            <a:r>
              <a:rPr lang="zh-TW" altLang="en-US" sz="5400" dirty="0">
                <a:solidFill>
                  <a:schemeClr val="bg1">
                    <a:lumMod val="10000"/>
                  </a:schemeClr>
                </a:solidFill>
                <a:latin typeface="+mn-lt"/>
              </a:rPr>
              <a:t>！</a:t>
            </a:r>
          </a:p>
        </p:txBody>
      </p:sp>
      <p:sp>
        <p:nvSpPr>
          <p:cNvPr id="4" name="投影片編號版面配置區 3">
            <a:extLst>
              <a:ext uri="{FF2B5EF4-FFF2-40B4-BE49-F238E27FC236}">
                <a16:creationId xmlns:a16="http://schemas.microsoft.com/office/drawing/2014/main" id="{0245DD97-B625-5BDC-E1B2-D4FB5A39BF69}"/>
              </a:ext>
            </a:extLst>
          </p:cNvPr>
          <p:cNvSpPr>
            <a:spLocks noGrp="1"/>
          </p:cNvSpPr>
          <p:nvPr>
            <p:ph type="sldNum" sz="quarter" idx="12"/>
          </p:nvPr>
        </p:nvSpPr>
        <p:spPr/>
        <p:txBody>
          <a:bodyPr/>
          <a:lstStyle/>
          <a:p>
            <a:fld id="{9F403048-CE27-480E-9DB2-78DEF102E1A2}" type="slidenum">
              <a:rPr lang="zh-TW" altLang="en-US" smtClean="0"/>
              <a:t>28</a:t>
            </a:fld>
            <a:endParaRPr lang="zh-TW" altLang="en-US"/>
          </a:p>
        </p:txBody>
      </p:sp>
    </p:spTree>
    <p:extLst>
      <p:ext uri="{BB962C8B-B14F-4D97-AF65-F5344CB8AC3E}">
        <p14:creationId xmlns:p14="http://schemas.microsoft.com/office/powerpoint/2010/main" val="2982432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遊戲的各大區塊</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894357"/>
            <a:ext cx="7680600" cy="3652551"/>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300"/>
              </a:spcBef>
              <a:spcAft>
                <a:spcPts val="3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關卡的簡述及關卡的提示開啟鈕</a:t>
            </a:r>
          </a:p>
          <a:p>
            <a:pPr indent="-457189">
              <a:spcBef>
                <a:spcPts val="300"/>
              </a:spcBef>
              <a:spcAft>
                <a:spcPts val="3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關卡的任務目標</a:t>
            </a:r>
          </a:p>
          <a:p>
            <a:pPr indent="-457189">
              <a:spcBef>
                <a:spcPts val="300"/>
              </a:spcBef>
              <a:spcAft>
                <a:spcPts val="3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檔案操作區塊</a:t>
            </a:r>
          </a:p>
          <a:p>
            <a:pPr indent="-457189">
              <a:spcBef>
                <a:spcPts val="300"/>
              </a:spcBef>
              <a:spcAft>
                <a:spcPts val="300"/>
              </a:spcAft>
              <a:buClr>
                <a:srgbClr val="000000"/>
              </a:buClr>
              <a:buSzPts val="1800"/>
              <a:buFont typeface="+mj-lt"/>
              <a:buAutoNum type="arabicPeriod"/>
            </a:pP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命令輸入介面</a:t>
            </a:r>
          </a:p>
          <a:p>
            <a:pPr indent="-457189">
              <a:spcBef>
                <a:spcPts val="300"/>
              </a:spcBef>
              <a:spcAft>
                <a:spcPts val="300"/>
              </a:spcAft>
              <a:buClr>
                <a:srgbClr val="000000"/>
              </a:buClr>
              <a:buSzPts val="1800"/>
              <a:buFont typeface="+mj-lt"/>
              <a:buAutoNum type="arabicPeriod"/>
            </a:pP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的視覺化顯示區塊</a:t>
            </a:r>
            <a:endParaRPr lang="en-US" altLang="zh-TW"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與關卡相關的</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指令提示卡片</a:t>
            </a:r>
            <a:endParaRPr lang="en-US" altLang="zh-TW"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介面區塊</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66292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背景</a:t>
            </a:r>
            <a:endParaRPr sz="3200" b="1" dirty="0">
              <a:solidFill>
                <a:srgbClr val="000000"/>
              </a:solidFill>
              <a:latin typeface="DFKai-SB"/>
              <a:ea typeface="DFKai-SB"/>
              <a:cs typeface="DFKai-SB"/>
              <a:sym typeface="DFKai-SB"/>
            </a:endParaRPr>
          </a:p>
        </p:txBody>
      </p:sp>
      <p:sp>
        <p:nvSpPr>
          <p:cNvPr id="187" name="Google Shape;187;p30"/>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程式碼版本控制系統對於軟體行業是不可或缺的工具</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但使用這項工具的技能並不一定被當作計算機科學課程的一部分，學校教學也通常以較少的時間及傳統的方式教學</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 </a:t>
            </a:r>
            <a:endParaRPr lang="en-US" altLang="zh-TW" dirty="0">
              <a:solidFill>
                <a:srgbClr val="000000"/>
              </a:solidFill>
              <a:latin typeface="DFKai-SB"/>
              <a:ea typeface="DFKai-SB"/>
              <a:cs typeface="DFKai-SB"/>
              <a:sym typeface="DFKai-SB"/>
            </a:endParaRPr>
          </a:p>
          <a:p>
            <a:pPr marL="745048" indent="-609585">
              <a:spcBef>
                <a:spcPts val="225"/>
              </a:spcBef>
              <a:spcAft>
                <a:spcPts val="0"/>
              </a:spcAft>
              <a:buClr>
                <a:srgbClr val="000000"/>
              </a:buClr>
              <a:buSzPts val="2000"/>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在畢業生進入勞動力市場的能力文獻研究中，團隊技能、專案管理、軟體工具被提到需要改進，顯示資訊產業的業界期望和畢業生的能力有所差距</a:t>
            </a:r>
            <a:r>
              <a:rPr lang="zh-TW"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在非傳統教育方式當中，基於遊戲的學習被認為是一種有潛力的教學方式，可以提高使用者的積極性，強化學生的內在動機。</a:t>
            </a:r>
            <a:endParaRPr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88E9642F-81A4-4754-B145-F0EF16C782B4}"/>
              </a:ext>
            </a:extLst>
          </p:cNvPr>
          <p:cNvSpPr>
            <a:spLocks noGrp="1"/>
          </p:cNvSpPr>
          <p:nvPr>
            <p:ph type="sldNum" idx="12"/>
          </p:nvPr>
        </p:nvSpPr>
        <p:spPr/>
        <p:txBody>
          <a:bodyPr/>
          <a:lstStyle/>
          <a:p>
            <a:fld id="{00000000-1234-1234-1234-123412341234}" type="slidenum">
              <a:rPr lang="en-US" altLang="zh-TW" smtClean="0"/>
              <a:pPr/>
              <a:t>3</a:t>
            </a:fld>
            <a:endParaRPr lang="zh-TW"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遊戲的通關畫面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0"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完成後顯示耗費時間與輸入的指令數量</a:t>
            </a:r>
            <a:endParaRPr lang="en-US" altLang="zh-TW"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通過關卡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514066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en-US" sz="3200" b="1" dirty="0">
                <a:solidFill>
                  <a:schemeClr val="bg1">
                    <a:lumMod val="10000"/>
                  </a:schemeClr>
                </a:solidFill>
                <a:latin typeface="標楷體" panose="03000509000000000000" pitchFamily="65" charset="-120"/>
                <a:ea typeface="標楷體" panose="03000509000000000000" pitchFamily="65" charset="-120"/>
              </a:rPr>
              <a:t>整體設計</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31</a:t>
            </a:fld>
            <a:endParaRPr lang="zh-TW" altLang="en-US"/>
          </a:p>
        </p:txBody>
      </p:sp>
      <p:sp>
        <p:nvSpPr>
          <p:cNvPr id="4" name="Google Shape;208;p33">
            <a:extLst>
              <a:ext uri="{FF2B5EF4-FFF2-40B4-BE49-F238E27FC236}">
                <a16:creationId xmlns:a16="http://schemas.microsoft.com/office/drawing/2014/main" id="{1F674026-EBCA-443F-9E35-31BFC5EFB254}"/>
              </a:ext>
            </a:extLst>
          </p:cNvPr>
          <p:cNvSpPr txBox="1">
            <a:spLocks/>
          </p:cNvSpPr>
          <p:nvPr/>
        </p:nvSpPr>
        <p:spPr bwMode="auto">
          <a:xfrm>
            <a:off x="5758282" y="2071172"/>
            <a:ext cx="6668748" cy="327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遊戲介紹</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建立</a:t>
            </a:r>
            <a:r>
              <a:rPr lang="en-US" altLang="zh-TW" sz="1400" dirty="0">
                <a:solidFill>
                  <a:srgbClr val="000000"/>
                </a:solidFill>
                <a:latin typeface="DFKai-SB"/>
                <a:ea typeface="DFKai-SB"/>
                <a:cs typeface="DFKai-SB"/>
                <a:sym typeface="DFKai-SB"/>
              </a:rPr>
              <a:t>Git</a:t>
            </a:r>
            <a:r>
              <a:rPr lang="zh-TW" altLang="en-US" sz="1400" dirty="0">
                <a:solidFill>
                  <a:srgbClr val="000000"/>
                </a:solidFill>
                <a:latin typeface="DFKai-SB"/>
                <a:ea typeface="DFKai-SB"/>
                <a:cs typeface="DFKai-SB"/>
                <a:sym typeface="DFKai-SB"/>
              </a:rPr>
              <a:t>倉儲庫（</a:t>
            </a:r>
            <a:r>
              <a:rPr lang="en-US" altLang="zh-TW" sz="1400" dirty="0">
                <a:solidFill>
                  <a:srgbClr val="000000"/>
                </a:solidFill>
                <a:latin typeface="DFKai-SB"/>
                <a:ea typeface="DFKai-SB"/>
                <a:cs typeface="DFKai-SB"/>
                <a:sym typeface="DFKai-SB"/>
              </a:rPr>
              <a:t>git </a:t>
            </a:r>
            <a:r>
              <a:rPr lang="en-US" altLang="zh-TW" sz="1400" dirty="0" err="1">
                <a:solidFill>
                  <a:srgbClr val="000000"/>
                </a:solidFill>
                <a:latin typeface="DFKai-SB"/>
                <a:ea typeface="DFKai-SB"/>
                <a:cs typeface="DFKai-SB"/>
                <a:sym typeface="DFKai-SB"/>
              </a:rPr>
              <a:t>init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Commit</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commit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Push</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push</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Clone</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clone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創立分支（</a:t>
            </a:r>
            <a:r>
              <a:rPr lang="en-US" altLang="zh-TW" sz="1400" dirty="0">
                <a:solidFill>
                  <a:srgbClr val="000000"/>
                </a:solidFill>
                <a:latin typeface="DFKai-SB"/>
                <a:ea typeface="DFKai-SB"/>
                <a:cs typeface="DFKai-SB"/>
                <a:sym typeface="DFKai-SB"/>
              </a:rPr>
              <a:t>git branch</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合併與刪除分支（</a:t>
            </a:r>
            <a:r>
              <a:rPr lang="en-US" altLang="zh-TW" sz="1400" dirty="0">
                <a:solidFill>
                  <a:srgbClr val="000000"/>
                </a:solidFill>
                <a:latin typeface="DFKai-SB"/>
                <a:ea typeface="DFKai-SB"/>
                <a:cs typeface="DFKai-SB"/>
                <a:sym typeface="DFKai-SB"/>
              </a:rPr>
              <a:t>git merge and git branch -D</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同步與衝突（</a:t>
            </a:r>
            <a:r>
              <a:rPr lang="en-US" altLang="zh-TW" sz="1400" dirty="0">
                <a:solidFill>
                  <a:srgbClr val="000000"/>
                </a:solidFill>
                <a:latin typeface="DFKai-SB"/>
                <a:ea typeface="DFKai-SB"/>
                <a:cs typeface="DFKai-SB"/>
                <a:sym typeface="DFKai-SB"/>
              </a:rPr>
              <a:t>git pull and conflict solve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分支合併與衝突（</a:t>
            </a:r>
            <a:r>
              <a:rPr lang="en-US" altLang="zh-TW" sz="1400" dirty="0">
                <a:solidFill>
                  <a:srgbClr val="000000"/>
                </a:solidFill>
                <a:latin typeface="DFKai-SB"/>
                <a:ea typeface="DFKai-SB"/>
                <a:cs typeface="DFKai-SB"/>
                <a:sym typeface="DFKai-SB"/>
              </a:rPr>
              <a:t>git merge and conflict solve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暫存與釋放（</a:t>
            </a:r>
            <a:r>
              <a:rPr lang="en-US" altLang="zh-TW" sz="1400" dirty="0">
                <a:solidFill>
                  <a:srgbClr val="000000"/>
                </a:solidFill>
                <a:latin typeface="DFKai-SB"/>
                <a:ea typeface="DFKai-SB"/>
                <a:cs typeface="DFKai-SB"/>
                <a:sym typeface="DFKai-SB"/>
              </a:rPr>
              <a:t>git stash and git pop</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另一種整合方式（</a:t>
            </a:r>
            <a:r>
              <a:rPr lang="en-US" altLang="zh-TW" sz="1400" dirty="0">
                <a:solidFill>
                  <a:srgbClr val="000000"/>
                </a:solidFill>
                <a:latin typeface="DFKai-SB"/>
                <a:ea typeface="DFKai-SB"/>
                <a:cs typeface="DFKai-SB"/>
                <a:sym typeface="DFKai-SB"/>
              </a:rPr>
              <a:t>git rebase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版本發布（</a:t>
            </a:r>
            <a:r>
              <a:rPr lang="en-US" altLang="zh-TW" sz="1400" dirty="0">
                <a:solidFill>
                  <a:srgbClr val="000000"/>
                </a:solidFill>
                <a:latin typeface="DFKai-SB"/>
                <a:ea typeface="DFKai-SB"/>
                <a:cs typeface="DFKai-SB"/>
                <a:sym typeface="DFKai-SB"/>
              </a:rPr>
              <a:t>git tag</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維護專案並開發新功能（進階關卡）</a:t>
            </a:r>
          </a:p>
        </p:txBody>
      </p:sp>
      <p:sp>
        <p:nvSpPr>
          <p:cNvPr id="5" name="Google Shape;405;p49">
            <a:extLst>
              <a:ext uri="{FF2B5EF4-FFF2-40B4-BE49-F238E27FC236}">
                <a16:creationId xmlns:a16="http://schemas.microsoft.com/office/drawing/2014/main" id="{CB29F317-0E3E-43BE-B811-59F1E18FF584}"/>
              </a:ext>
            </a:extLst>
          </p:cNvPr>
          <p:cNvSpPr txBox="1">
            <a:spLocks/>
          </p:cNvSpPr>
          <p:nvPr/>
        </p:nvSpPr>
        <p:spPr bwMode="auto">
          <a:xfrm>
            <a:off x="5582013" y="1663736"/>
            <a:ext cx="1380652" cy="40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關卡主題</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405;p49">
            <a:extLst>
              <a:ext uri="{FF2B5EF4-FFF2-40B4-BE49-F238E27FC236}">
                <a16:creationId xmlns:a16="http://schemas.microsoft.com/office/drawing/2014/main" id="{F246B0A4-C33B-4CDE-8D5F-54B5208945E4}"/>
              </a:ext>
            </a:extLst>
          </p:cNvPr>
          <p:cNvSpPr txBox="1">
            <a:spLocks/>
          </p:cNvSpPr>
          <p:nvPr/>
        </p:nvSpPr>
        <p:spPr bwMode="auto">
          <a:xfrm>
            <a:off x="624417" y="1663735"/>
            <a:ext cx="2967081"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教學命令行介面（</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CLI</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a:t>
            </a:r>
            <a:endParaRPr lang="en-US" dirty="0">
              <a:solidFill>
                <a:srgbClr val="000000"/>
              </a:solidFill>
              <a:latin typeface="Arial"/>
              <a:ea typeface="Arial"/>
              <a:cs typeface="Arial"/>
              <a:sym typeface="Arial"/>
            </a:endParaRPr>
          </a:p>
        </p:txBody>
      </p:sp>
      <p:sp>
        <p:nvSpPr>
          <p:cNvPr id="10" name="Google Shape;208;p33">
            <a:extLst>
              <a:ext uri="{FF2B5EF4-FFF2-40B4-BE49-F238E27FC236}">
                <a16:creationId xmlns:a16="http://schemas.microsoft.com/office/drawing/2014/main" id="{D6F21815-E51C-4EF4-8BEA-7AD48D7221AF}"/>
              </a:ext>
            </a:extLst>
          </p:cNvPr>
          <p:cNvSpPr txBox="1">
            <a:spLocks/>
          </p:cNvSpPr>
          <p:nvPr/>
        </p:nvSpPr>
        <p:spPr bwMode="auto">
          <a:xfrm>
            <a:off x="743770" y="3609205"/>
            <a:ext cx="5014512" cy="25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初學者直接使用圖形化介面（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p>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endParaRPr lang="en-US" altLang="zh-TW" dirty="0">
              <a:solidFill>
                <a:srgbClr val="000000"/>
              </a:solidFill>
              <a:latin typeface="DFKai-SB"/>
              <a:ea typeface="DFKai-SB"/>
              <a:cs typeface="DFKai-SB"/>
              <a:sym typeface="DFKai-SB"/>
            </a:endParaRPr>
          </a:p>
          <a:p>
            <a:pPr indent="-457189">
              <a:spcBef>
                <a:spcPts val="400"/>
              </a:spcBef>
              <a:spcAft>
                <a:spcPts val="4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11" name="文字方塊 10">
            <a:extLst>
              <a:ext uri="{FF2B5EF4-FFF2-40B4-BE49-F238E27FC236}">
                <a16:creationId xmlns:a16="http://schemas.microsoft.com/office/drawing/2014/main" id="{AE8DC66D-5CA5-414B-8B05-16F8D4F93BA5}"/>
              </a:ext>
            </a:extLst>
          </p:cNvPr>
          <p:cNvSpPr txBox="1"/>
          <p:nvPr/>
        </p:nvSpPr>
        <p:spPr>
          <a:xfrm>
            <a:off x="858592" y="2171028"/>
            <a:ext cx="4895038" cy="1328569"/>
          </a:xfrm>
          <a:prstGeom prst="rect">
            <a:avLst/>
          </a:prstGeom>
          <a:noFill/>
        </p:spPr>
        <p:txBody>
          <a:bodyPr wrap="square">
            <a:spAutoFit/>
          </a:bodyPr>
          <a:lstStyle/>
          <a:p>
            <a:pPr marL="0" indent="0">
              <a:spcBef>
                <a:spcPts val="500"/>
              </a:spcBef>
              <a:spcAft>
                <a:spcPts val="500"/>
              </a:spcAft>
              <a:buClr>
                <a:srgbClr val="000000"/>
              </a:buClr>
              <a:buSzPts val="1800"/>
              <a:buNone/>
            </a:pPr>
            <a:r>
              <a:rPr lang="en-US" altLang="zh-TW" dirty="0" err="1">
                <a:solidFill>
                  <a:srgbClr val="000000"/>
                </a:solidFill>
                <a:latin typeface="DFKai-SB"/>
                <a:ea typeface="DFKai-SB"/>
                <a:cs typeface="DFKai-SB"/>
                <a:sym typeface="DFKai-SB"/>
              </a:rPr>
              <a:t>J.Lawrance</a:t>
            </a:r>
            <a:r>
              <a:rPr lang="zh-TW" altLang="en-US" dirty="0">
                <a:solidFill>
                  <a:srgbClr val="000000"/>
                </a:solidFill>
                <a:latin typeface="DFKai-SB"/>
                <a:ea typeface="DFKai-SB"/>
                <a:cs typeface="DFKai-SB"/>
                <a:sym typeface="DFKai-SB"/>
              </a:rPr>
              <a:t>等人提到在圖形使用者介面（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0" indent="0">
              <a:spcBef>
                <a:spcPts val="500"/>
              </a:spcBef>
              <a:spcAft>
                <a:spcPts val="500"/>
              </a:spcAft>
              <a:buClr>
                <a:srgbClr val="000000"/>
              </a:buClr>
              <a:buSzPts val="1800"/>
              <a:buNone/>
            </a:pPr>
            <a:r>
              <a:rPr lang="zh-TW" altLang="en-US" dirty="0">
                <a:solidFill>
                  <a:srgbClr val="000000"/>
                </a:solidFill>
                <a:latin typeface="DFKai-SB"/>
                <a:ea typeface="DFKai-SB"/>
                <a:cs typeface="DFKai-SB"/>
                <a:sym typeface="DFKai-SB"/>
              </a:rPr>
              <a:t>中學習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雖然可以避免學生不適應命令行介面（</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），但容易使學生感到混淆，因此使用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可能是學生的首選。</a:t>
            </a:r>
          </a:p>
        </p:txBody>
      </p:sp>
    </p:spTree>
    <p:extLst>
      <p:ext uri="{BB962C8B-B14F-4D97-AF65-F5344CB8AC3E}">
        <p14:creationId xmlns:p14="http://schemas.microsoft.com/office/powerpoint/2010/main" val="116724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進階關卡畫面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2" y="1652227"/>
            <a:ext cx="7680597" cy="4136809"/>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為強化學生的學習成果所設計</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玩家在團隊中扮演開發中專案的開發者，要在修復</a:t>
            </a:r>
            <a:r>
              <a:rPr lang="en-US" altLang="zh-TW" sz="2400" dirty="0">
                <a:solidFill>
                  <a:srgbClr val="000000"/>
                </a:solidFill>
                <a:latin typeface="DFKai-SB"/>
                <a:ea typeface="DFKai-SB"/>
                <a:cs typeface="DFKai-SB"/>
                <a:sym typeface="DFKai-SB"/>
              </a:rPr>
              <a:t>bug</a:t>
            </a:r>
            <a:r>
              <a:rPr lang="zh-TW" altLang="en-US" sz="2400" dirty="0">
                <a:solidFill>
                  <a:srgbClr val="000000"/>
                </a:solidFill>
                <a:latin typeface="DFKai-SB"/>
                <a:ea typeface="DFKai-SB"/>
                <a:cs typeface="DFKai-SB"/>
                <a:sym typeface="DFKai-SB"/>
              </a:rPr>
              <a:t>的同時與他人和合作開發新功能</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進階關卡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653930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數據監控</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事件紀錄</a:t>
            </a:r>
            <a:endParaRPr lang="en-US" altLang="zh-TW" sz="3200" b="1" dirty="0">
              <a:solidFill>
                <a:schemeClr val="bg1">
                  <a:lumMod val="10000"/>
                </a:schemeClr>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33</a:t>
            </a:fld>
            <a:endParaRPr lang="zh-TW" altLang="en-US"/>
          </a:p>
        </p:txBody>
      </p:sp>
      <p:pic>
        <p:nvPicPr>
          <p:cNvPr id="7" name="圖片 6">
            <a:extLst>
              <a:ext uri="{FF2B5EF4-FFF2-40B4-BE49-F238E27FC236}">
                <a16:creationId xmlns:a16="http://schemas.microsoft.com/office/drawing/2014/main" id="{3E5DC543-4094-48D7-B5F4-E04DAE717D1A}"/>
              </a:ext>
            </a:extLst>
          </p:cNvPr>
          <p:cNvPicPr/>
          <p:nvPr/>
        </p:nvPicPr>
        <p:blipFill>
          <a:blip r:embed="rId3">
            <a:extLst>
              <a:ext uri="{28A0092B-C50C-407E-A947-70E740481C1C}">
                <a14:useLocalDpi xmlns:a14="http://schemas.microsoft.com/office/drawing/2010/main" val="0"/>
              </a:ext>
            </a:extLst>
          </a:blip>
          <a:srcRect/>
          <a:stretch/>
        </p:blipFill>
        <p:spPr>
          <a:xfrm>
            <a:off x="5880000" y="1593433"/>
            <a:ext cx="4972151" cy="4336120"/>
          </a:xfrm>
          <a:prstGeom prst="rect">
            <a:avLst/>
          </a:prstGeom>
          <a:noFill/>
          <a:ln>
            <a:noFill/>
            <a:prstDash/>
          </a:ln>
        </p:spPr>
      </p:pic>
      <p:sp>
        <p:nvSpPr>
          <p:cNvPr id="10" name="Google Shape;405;p49">
            <a:extLst>
              <a:ext uri="{FF2B5EF4-FFF2-40B4-BE49-F238E27FC236}">
                <a16:creationId xmlns:a16="http://schemas.microsoft.com/office/drawing/2014/main" id="{9CAB2918-FEBE-47CE-8AC8-7BDCD052E167}"/>
              </a:ext>
            </a:extLst>
          </p:cNvPr>
          <p:cNvSpPr txBox="1">
            <a:spLocks/>
          </p:cNvSpPr>
          <p:nvPr/>
        </p:nvSpPr>
        <p:spPr bwMode="auto">
          <a:xfrm>
            <a:off x="7784786" y="5929553"/>
            <a:ext cx="1573210" cy="4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關卡八紀錄</a:t>
            </a:r>
            <a:endParaRPr lang="en-US" dirty="0">
              <a:solidFill>
                <a:srgbClr val="000000"/>
              </a:solidFill>
              <a:latin typeface="Arial"/>
              <a:ea typeface="Arial"/>
              <a:cs typeface="Arial"/>
              <a:sym typeface="Arial"/>
            </a:endParaRPr>
          </a:p>
        </p:txBody>
      </p:sp>
      <p:sp>
        <p:nvSpPr>
          <p:cNvPr id="12" name="Google Shape;208;p33">
            <a:extLst>
              <a:ext uri="{FF2B5EF4-FFF2-40B4-BE49-F238E27FC236}">
                <a16:creationId xmlns:a16="http://schemas.microsoft.com/office/drawing/2014/main" id="{8E3204F3-B857-4B2A-AAD3-2925B3E9458D}"/>
              </a:ext>
            </a:extLst>
          </p:cNvPr>
          <p:cNvSpPr txBox="1">
            <a:spLocks/>
          </p:cNvSpPr>
          <p:nvPr/>
        </p:nvSpPr>
        <p:spPr bwMode="auto">
          <a:xfrm>
            <a:off x="624418" y="1773239"/>
            <a:ext cx="5666213"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學生開始進行關卡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學生完成關卡中的某項任務目標</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學生完成關卡（包含花費時間與行數）</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學生開啟遊戲中的提示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學生關閉遊戲中的提示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中輸入的指令</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學生目前的成就數量</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每個關卡通過的學生人數</a:t>
            </a:r>
          </a:p>
        </p:txBody>
      </p:sp>
    </p:spTree>
    <p:extLst>
      <p:ext uri="{BB962C8B-B14F-4D97-AF65-F5344CB8AC3E}">
        <p14:creationId xmlns:p14="http://schemas.microsoft.com/office/powerpoint/2010/main" val="38217732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8" name="Google Shape;158;p25"/>
          <p:cNvSpPr/>
          <p:nvPr/>
        </p:nvSpPr>
        <p:spPr>
          <a:xfrm rot="-5400000">
            <a:off x="1821990"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 name="Google Shape;159;p25"/>
          <p:cNvSpPr txBox="1"/>
          <p:nvPr/>
        </p:nvSpPr>
        <p:spPr>
          <a:xfrm>
            <a:off x="1446109"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教學關卡</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0" name="Google Shape;160;p25"/>
          <p:cNvSpPr/>
          <p:nvPr/>
        </p:nvSpPr>
        <p:spPr>
          <a:xfrm rot="-5400000">
            <a:off x="2990907" y="5484733"/>
            <a:ext cx="175200" cy="12460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 name="Google Shape;161;p25"/>
          <p:cNvSpPr txBox="1"/>
          <p:nvPr/>
        </p:nvSpPr>
        <p:spPr>
          <a:xfrm>
            <a:off x="26364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基本操作</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2" name="Google Shape;162;p25"/>
          <p:cNvSpPr/>
          <p:nvPr/>
        </p:nvSpPr>
        <p:spPr>
          <a:xfrm rot="-5400000">
            <a:off x="41803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 name="Google Shape;163;p25"/>
          <p:cNvSpPr txBox="1"/>
          <p:nvPr/>
        </p:nvSpPr>
        <p:spPr>
          <a:xfrm>
            <a:off x="4020809" y="6053715"/>
            <a:ext cx="7720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分支</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4" name="Google Shape;164;p25"/>
          <p:cNvSpPr/>
          <p:nvPr/>
        </p:nvSpPr>
        <p:spPr>
          <a:xfrm rot="-5400000">
            <a:off x="49937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5"/>
          <p:cNvSpPr txBox="1"/>
          <p:nvPr/>
        </p:nvSpPr>
        <p:spPr>
          <a:xfrm>
            <a:off x="46178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衝突解決</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6" name="Google Shape;166;p25"/>
          <p:cNvSpPr txBox="1"/>
          <p:nvPr/>
        </p:nvSpPr>
        <p:spPr>
          <a:xfrm>
            <a:off x="1905916" y="6341401"/>
            <a:ext cx="3580355"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實驗日遊戲關卡紀錄</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167" name="Google Shape;167;p25"/>
          <p:cNvPicPr preferRelativeResize="0"/>
          <p:nvPr/>
        </p:nvPicPr>
        <p:blipFill>
          <a:blip r:embed="rId3">
            <a:alphaModFix/>
          </a:blip>
          <a:stretch>
            <a:fillRect/>
          </a:stretch>
        </p:blipFill>
        <p:spPr>
          <a:xfrm>
            <a:off x="1213591" y="2705667"/>
            <a:ext cx="5273353" cy="3168400"/>
          </a:xfrm>
          <a:prstGeom prst="rect">
            <a:avLst/>
          </a:prstGeom>
          <a:noFill/>
          <a:ln>
            <a:noFill/>
          </a:ln>
        </p:spPr>
      </p:pic>
      <p:sp>
        <p:nvSpPr>
          <p:cNvPr id="18" name="Google Shape;437;p54">
            <a:extLst>
              <a:ext uri="{FF2B5EF4-FFF2-40B4-BE49-F238E27FC236}">
                <a16:creationId xmlns:a16="http://schemas.microsoft.com/office/drawing/2014/main" id="{F3AF8350-49F8-D000-D0E9-DD010B1C227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數據監控</a:t>
            </a:r>
            <a:r>
              <a:rPr lang="zh-TW" altLang="zh-TW" sz="3200" b="1" dirty="0">
                <a:solidFill>
                  <a:schemeClr val="bg1">
                    <a:lumMod val="10000"/>
                  </a:schemeClr>
                </a:solidFill>
                <a:latin typeface="DFKai-SB"/>
                <a:ea typeface="DFKai-SB"/>
                <a:cs typeface="DFKai-SB"/>
                <a:sym typeface="DFKai-SB"/>
              </a:rPr>
              <a:t> </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學生的學習狀況</a:t>
            </a:r>
            <a:endParaRPr lang="en-US" altLang="zh-TW" sz="3200" b="1" dirty="0">
              <a:solidFill>
                <a:schemeClr val="bg1">
                  <a:lumMod val="10000"/>
                </a:schemeClr>
              </a:solidFill>
            </a:endParaRPr>
          </a:p>
        </p:txBody>
      </p:sp>
      <p:sp>
        <p:nvSpPr>
          <p:cNvPr id="20" name="Google Shape;208;p33">
            <a:extLst>
              <a:ext uri="{FF2B5EF4-FFF2-40B4-BE49-F238E27FC236}">
                <a16:creationId xmlns:a16="http://schemas.microsoft.com/office/drawing/2014/main" id="{4B00C8D1-210D-D275-60E5-BCDA28B143FB}"/>
              </a:ext>
            </a:extLst>
          </p:cNvPr>
          <p:cNvSpPr txBox="1">
            <a:spLocks/>
          </p:cNvSpPr>
          <p:nvPr/>
        </p:nvSpPr>
        <p:spPr bwMode="auto">
          <a:xfrm>
            <a:off x="624418" y="1773239"/>
            <a:ext cx="11108546" cy="93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實驗日課堂中有</a:t>
            </a:r>
            <a:r>
              <a:rPr lang="en-US" altLang="zh-TW" dirty="0">
                <a:solidFill>
                  <a:srgbClr val="000000"/>
                </a:solidFill>
                <a:latin typeface="DFKai-SB"/>
                <a:ea typeface="DFKai-SB"/>
                <a:cs typeface="DFKai-SB"/>
                <a:sym typeface="DFKai-SB"/>
              </a:rPr>
              <a:t>53</a:t>
            </a:r>
            <a:r>
              <a:rPr lang="zh-TW" altLang="en-US" dirty="0">
                <a:solidFill>
                  <a:srgbClr val="000000"/>
                </a:solidFill>
                <a:latin typeface="DFKai-SB"/>
                <a:ea typeface="DFKai-SB"/>
                <a:cs typeface="DFKai-SB"/>
                <a:sym typeface="DFKai-SB"/>
              </a:rPr>
              <a:t>位學生參與學習，有</a:t>
            </a:r>
            <a:r>
              <a:rPr lang="en-US" altLang="zh-TW" dirty="0">
                <a:solidFill>
                  <a:srgbClr val="000000"/>
                </a:solidFill>
                <a:latin typeface="DFKai-SB"/>
                <a:ea typeface="DFKai-SB"/>
                <a:cs typeface="DFKai-SB"/>
                <a:sym typeface="DFKai-SB"/>
              </a:rPr>
              <a:t>52%</a:t>
            </a:r>
            <a:r>
              <a:rPr lang="zh-TW" altLang="en-US" dirty="0">
                <a:solidFill>
                  <a:srgbClr val="000000"/>
                </a:solidFill>
                <a:latin typeface="DFKai-SB"/>
                <a:ea typeface="DFKai-SB"/>
                <a:cs typeface="DFKai-SB"/>
                <a:sym typeface="DFKai-SB"/>
              </a:rPr>
              <a:t>（</a:t>
            </a:r>
            <a:r>
              <a:rPr lang="en-US" altLang="zh-TW" dirty="0">
                <a:solidFill>
                  <a:srgbClr val="000000"/>
                </a:solidFill>
                <a:latin typeface="DFKai-SB"/>
                <a:ea typeface="DFKai-SB"/>
                <a:cs typeface="DFKai-SB"/>
                <a:sym typeface="DFKai-SB"/>
              </a:rPr>
              <a:t>28</a:t>
            </a:r>
            <a:r>
              <a:rPr lang="zh-TW" altLang="en-US" dirty="0">
                <a:solidFill>
                  <a:srgbClr val="000000"/>
                </a:solidFill>
                <a:latin typeface="DFKai-SB"/>
                <a:ea typeface="DFKai-SB"/>
                <a:cs typeface="DFKai-SB"/>
                <a:sym typeface="DFKai-SB"/>
              </a:rPr>
              <a:t>位）的學生通過全部的關卡。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隨著關卡難度漸增，學生的通過率逐漸下降。</a:t>
            </a:r>
          </a:p>
        </p:txBody>
      </p:sp>
      <p:sp>
        <p:nvSpPr>
          <p:cNvPr id="30" name="Google Shape;166;p25">
            <a:extLst>
              <a:ext uri="{FF2B5EF4-FFF2-40B4-BE49-F238E27FC236}">
                <a16:creationId xmlns:a16="http://schemas.microsoft.com/office/drawing/2014/main" id="{8A8491FC-F06E-5E41-82D6-471AEE698B34}"/>
              </a:ext>
            </a:extLst>
          </p:cNvPr>
          <p:cNvSpPr txBox="1"/>
          <p:nvPr/>
        </p:nvSpPr>
        <p:spPr>
          <a:xfrm>
            <a:off x="6542981" y="5933743"/>
            <a:ext cx="5355236"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遊戲關卡通關平均花費時間</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31" name="Google Shape;167;p25">
            <a:extLst>
              <a:ext uri="{FF2B5EF4-FFF2-40B4-BE49-F238E27FC236}">
                <a16:creationId xmlns:a16="http://schemas.microsoft.com/office/drawing/2014/main" id="{54E917E2-0E5A-F113-106E-DA24559C429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6542981" y="2705666"/>
            <a:ext cx="5355236" cy="3116982"/>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前置測驗</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41166" cy="3347194"/>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十題的紙筆測驗，題目一半為大一的基礎程式設計，一半為版本控制軟體的概念題</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結果使用獨立樣本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檢定來比較控制組與實驗組的平均數是否有所差異</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在變異數同質性檢定中，檢定統計量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f</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1.1761</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1.4487</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的顯著水準，表示兩組樣本的變異數並無顯著差異，因此採用變異數相同的檢定統計量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值計算方式</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-1.1918</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0.2359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的顯著水準，因此無法拒絕虛無假設，表示</a:t>
            </a:r>
            <a:r>
              <a:rPr kumimoji="0" lang="zh-TW" altLang="en-US"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控制組與實驗組兩組的平均數並沒有顯著差異</a:t>
            </a:r>
            <a:endParaRPr kumimoji="0" lang="en-US" altLang="zh-TW"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35</a:t>
            </a:fld>
            <a:endParaRPr lang="zh-TW" altLang="en-US"/>
          </a:p>
        </p:txBody>
      </p:sp>
      <p:graphicFrame>
        <p:nvGraphicFramePr>
          <p:cNvPr id="5" name="表格 4">
            <a:extLst>
              <a:ext uri="{FF2B5EF4-FFF2-40B4-BE49-F238E27FC236}">
                <a16:creationId xmlns:a16="http://schemas.microsoft.com/office/drawing/2014/main" id="{29AA1F7C-923C-7588-7E25-DB30F83B07FE}"/>
              </a:ext>
            </a:extLst>
          </p:cNvPr>
          <p:cNvGraphicFramePr>
            <a:graphicFrameLocks noGrp="1"/>
          </p:cNvGraphicFramePr>
          <p:nvPr>
            <p:extLst>
              <p:ext uri="{D42A27DB-BD31-4B8C-83A1-F6EECF244321}">
                <p14:modId xmlns:p14="http://schemas.microsoft.com/office/powerpoint/2010/main" val="2204424660"/>
              </p:ext>
            </p:extLst>
          </p:nvPr>
        </p:nvGraphicFramePr>
        <p:xfrm>
          <a:off x="457200" y="4644302"/>
          <a:ext cx="11365830" cy="1381559"/>
        </p:xfrm>
        <a:graphic>
          <a:graphicData uri="http://schemas.openxmlformats.org/drawingml/2006/table">
            <a:tbl>
              <a:tblPr>
                <a:tableStyleId>{3B4B98B0-60AC-42C2-AFA5-B58CD77FA1E5}</a:tableStyleId>
              </a:tblPr>
              <a:tblGrid>
                <a:gridCol w="1558230">
                  <a:extLst>
                    <a:ext uri="{9D8B030D-6E8A-4147-A177-3AD203B41FA5}">
                      <a16:colId xmlns:a16="http://schemas.microsoft.com/office/drawing/2014/main" val="1388148899"/>
                    </a:ext>
                  </a:extLst>
                </a:gridCol>
                <a:gridCol w="1228660">
                  <a:extLst>
                    <a:ext uri="{9D8B030D-6E8A-4147-A177-3AD203B41FA5}">
                      <a16:colId xmlns:a16="http://schemas.microsoft.com/office/drawing/2014/main" val="2384299848"/>
                    </a:ext>
                  </a:extLst>
                </a:gridCol>
                <a:gridCol w="1435364">
                  <a:extLst>
                    <a:ext uri="{9D8B030D-6E8A-4147-A177-3AD203B41FA5}">
                      <a16:colId xmlns:a16="http://schemas.microsoft.com/office/drawing/2014/main" val="4290184792"/>
                    </a:ext>
                  </a:extLst>
                </a:gridCol>
                <a:gridCol w="1647851">
                  <a:extLst>
                    <a:ext uri="{9D8B030D-6E8A-4147-A177-3AD203B41FA5}">
                      <a16:colId xmlns:a16="http://schemas.microsoft.com/office/drawing/2014/main" val="3133961729"/>
                    </a:ext>
                  </a:extLst>
                </a:gridCol>
                <a:gridCol w="2048249">
                  <a:extLst>
                    <a:ext uri="{9D8B030D-6E8A-4147-A177-3AD203B41FA5}">
                      <a16:colId xmlns:a16="http://schemas.microsoft.com/office/drawing/2014/main" val="362210449"/>
                    </a:ext>
                  </a:extLst>
                </a:gridCol>
                <a:gridCol w="1844436">
                  <a:extLst>
                    <a:ext uri="{9D8B030D-6E8A-4147-A177-3AD203B41FA5}">
                      <a16:colId xmlns:a16="http://schemas.microsoft.com/office/drawing/2014/main" val="1090156915"/>
                    </a:ext>
                  </a:extLst>
                </a:gridCol>
                <a:gridCol w="1603040">
                  <a:extLst>
                    <a:ext uri="{9D8B030D-6E8A-4147-A177-3AD203B41FA5}">
                      <a16:colId xmlns:a16="http://schemas.microsoft.com/office/drawing/2014/main" val="267242648"/>
                    </a:ext>
                  </a:extLst>
                </a:gridCol>
              </a:tblGrid>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Count</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Mean</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Median</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Minimum</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Maximum</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Std. dev.</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86740069"/>
                  </a:ext>
                </a:extLst>
              </a:tr>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Control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59</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72.5926</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40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15.6838</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extLst>
                  <a:ext uri="{0D108BD9-81ED-4DB2-BD59-A6C34878D82A}">
                    <a16:rowId xmlns:a16="http://schemas.microsoft.com/office/drawing/2014/main" val="2238054864"/>
                  </a:ext>
                </a:extLst>
              </a:tr>
              <a:tr h="71353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Experiment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54</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76.2712</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80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30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17.0090</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060386"/>
                  </a:ext>
                </a:extLst>
              </a:tr>
            </a:tbl>
          </a:graphicData>
        </a:graphic>
      </p:graphicFrame>
    </p:spTree>
    <p:extLst>
      <p:ext uri="{BB962C8B-B14F-4D97-AF65-F5344CB8AC3E}">
        <p14:creationId xmlns:p14="http://schemas.microsoft.com/office/powerpoint/2010/main" val="4033715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問卷調查結果</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我們共回收了</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份有效問卷，其中大約有</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22</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位學生在開放性問題中填寫了對於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GEG</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的意見。</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36</a:t>
            </a:fld>
            <a:endParaRPr lang="zh-TW" altLang="en-US"/>
          </a:p>
        </p:txBody>
      </p:sp>
      <p:pic>
        <p:nvPicPr>
          <p:cNvPr id="7" name="圖片 6">
            <a:extLst>
              <a:ext uri="{FF2B5EF4-FFF2-40B4-BE49-F238E27FC236}">
                <a16:creationId xmlns:a16="http://schemas.microsoft.com/office/drawing/2014/main" id="{7B2EF2F7-683D-6357-269D-F3D5B56C98DF}"/>
              </a:ext>
            </a:extLst>
          </p:cNvPr>
          <p:cNvPicPr>
            <a:picLocks noChangeAspect="1"/>
          </p:cNvPicPr>
          <p:nvPr/>
        </p:nvPicPr>
        <p:blipFill>
          <a:blip r:embed="rId3"/>
          <a:stretch>
            <a:fillRect/>
          </a:stretch>
        </p:blipFill>
        <p:spPr>
          <a:xfrm>
            <a:off x="1009764" y="3154893"/>
            <a:ext cx="4296807" cy="3419743"/>
          </a:xfrm>
          <a:prstGeom prst="rect">
            <a:avLst/>
          </a:prstGeom>
        </p:spPr>
      </p:pic>
      <p:pic>
        <p:nvPicPr>
          <p:cNvPr id="10" name="圖片 9">
            <a:extLst>
              <a:ext uri="{FF2B5EF4-FFF2-40B4-BE49-F238E27FC236}">
                <a16:creationId xmlns:a16="http://schemas.microsoft.com/office/drawing/2014/main" id="{A6EF2A94-EBCD-4F9C-24C0-A71F72231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2755" y="1616219"/>
            <a:ext cx="3979285" cy="5141774"/>
          </a:xfrm>
          <a:prstGeom prst="rect">
            <a:avLst/>
          </a:prstGeom>
        </p:spPr>
      </p:pic>
    </p:spTree>
    <p:extLst>
      <p:ext uri="{BB962C8B-B14F-4D97-AF65-F5344CB8AC3E}">
        <p14:creationId xmlns:p14="http://schemas.microsoft.com/office/powerpoint/2010/main" val="2359583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為了計算項目的可靠性、內部一致性與收斂有效性，使用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PLS</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演算法對測量模型進行了評估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所有</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0.764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α</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0.801</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以上，這表明測量模型的信度良好，並且所有的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值都超過了</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0.884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，表示內部一致性良好，而</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AVE</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值皆在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0.708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以上，表示模型的收斂校度很高</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37</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2058940"/>
            <a:ext cx="4492375" cy="3960911"/>
          </a:xfrm>
          <a:prstGeom prst="rect">
            <a:avLst/>
          </a:prstGeom>
        </p:spPr>
      </p:pic>
    </p:spTree>
    <p:extLst>
      <p:ext uri="{BB962C8B-B14F-4D97-AF65-F5344CB8AC3E}">
        <p14:creationId xmlns:p14="http://schemas.microsoft.com/office/powerpoint/2010/main" val="422327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模型驗正的重要步驟還有確認潛在變項之間是否具有良好的收斂效度和區別效度。</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Fornell-Larcker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評估收斂效度的標準，當對角線上的數值高於其他構面的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值，結果被認為是可接受的。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我們的模型經過驗證具備良好的可靠性</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38</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3041647"/>
            <a:ext cx="4492375" cy="1995496"/>
          </a:xfrm>
          <a:prstGeom prst="rect">
            <a:avLst/>
          </a:prstGeom>
        </p:spPr>
      </p:pic>
    </p:spTree>
    <p:extLst>
      <p:ext uri="{BB962C8B-B14F-4D97-AF65-F5344CB8AC3E}">
        <p14:creationId xmlns:p14="http://schemas.microsoft.com/office/powerpoint/2010/main" val="1518321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紀錄資料顯示，大約有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54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位學生參與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的教學活動，而帳號卻有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98</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，一大部分帳號是在實驗結束後一段時間註冊的，並且來源自學校的</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ip</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，可以推測是忘記密碼的學生重複註冊的。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根據學生在實驗日後是否仍有活動事件判斷學生是否進行了主動學習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，而在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54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位學生當中，</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34</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位學生在實驗過後一段時間仍有活動紀錄</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，也就是說，至少</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60%</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的學生有以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進行主動學習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由於不少在實驗後活動的帳號不是以學號命名，因此我們只選取約</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27</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位以學號命名</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並且</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有進行主動學習的學生與全體實驗組進行成績對比</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39</a:t>
            </a:fld>
            <a:endParaRPr lang="zh-TW" altLang="en-US"/>
          </a:p>
        </p:txBody>
      </p:sp>
    </p:spTree>
    <p:extLst>
      <p:ext uri="{BB962C8B-B14F-4D97-AF65-F5344CB8AC3E}">
        <p14:creationId xmlns:p14="http://schemas.microsoft.com/office/powerpoint/2010/main" val="153005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0" y="620713"/>
            <a:ext cx="11582400" cy="1066800"/>
          </a:xfrm>
          <a:prstGeom prst="rect">
            <a:avLst/>
          </a:prstGeom>
          <a:ln>
            <a:noFill/>
          </a:ln>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sz="3200" b="1" dirty="0">
                <a:solidFill>
                  <a:srgbClr val="000000"/>
                </a:solidFill>
                <a:latin typeface="DFKai-SB"/>
                <a:ea typeface="DFKai-SB"/>
                <a:cs typeface="DFKai-SB"/>
                <a:sym typeface="DFKai-SB"/>
              </a:rPr>
              <a:t>遭遇問題</a:t>
            </a:r>
            <a:endParaRPr sz="3200" b="1" dirty="0">
              <a:solidFill>
                <a:srgbClr val="000000"/>
              </a:solidFill>
              <a:latin typeface="DFKai-SB"/>
              <a:ea typeface="DFKai-SB"/>
              <a:cs typeface="DFKai-SB"/>
              <a:sym typeface="DFKai-SB"/>
            </a:endParaRPr>
          </a:p>
        </p:txBody>
      </p:sp>
      <p:sp>
        <p:nvSpPr>
          <p:cNvPr id="208" name="Google Shape;208;p33"/>
          <p:cNvSpPr txBox="1">
            <a:spLocks noGrp="1"/>
          </p:cNvSpPr>
          <p:nvPr>
            <p:ph type="body" idx="1"/>
          </p:nvPr>
        </p:nvSpPr>
        <p:spPr>
          <a:xfrm>
            <a:off x="624418" y="1773239"/>
            <a:ext cx="11408933"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609585" indent="0">
              <a:spcBef>
                <a:spcPts val="225"/>
              </a:spcBef>
              <a:spcAft>
                <a:spcPts val="0"/>
              </a:spcAft>
              <a:buNone/>
            </a:pPr>
            <a:endParaRPr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r>
              <a:rPr lang="zh-TW" altLang="en-US" dirty="0">
                <a:solidFill>
                  <a:srgbClr val="000000"/>
                </a:solidFill>
                <a:latin typeface="DFKai-SB"/>
                <a:ea typeface="DFKai-SB"/>
                <a:cs typeface="DFKai-SB"/>
                <a:sym typeface="DFKai-SB"/>
              </a:rPr>
              <a:t>傳統的授課方式中，學生對於版本控制工具的概念及使用方式容易混淆不清</a:t>
            </a:r>
            <a:br>
              <a:rPr lang="en-US" altLang="zh-TW" dirty="0">
                <a:solidFill>
                  <a:srgbClr val="000000"/>
                </a:solidFill>
                <a:latin typeface="DFKai-SB"/>
                <a:ea typeface="DFKai-SB"/>
                <a:cs typeface="DFKai-SB"/>
                <a:sym typeface="DFKai-SB"/>
              </a:rPr>
            </a:b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 學生不懂</a:t>
            </a:r>
            <a:r>
              <a:rPr lang="en-US" altLang="zh-TW" dirty="0">
                <a:solidFill>
                  <a:srgbClr val="000000"/>
                </a:solidFill>
                <a:latin typeface="DFKai-SB"/>
                <a:ea typeface="DFKai-SB"/>
                <a:cs typeface="DFKai-SB"/>
                <a:sym typeface="DFKai-SB"/>
              </a:rPr>
              <a:t>git add</a:t>
            </a:r>
            <a:r>
              <a:rPr lang="zh-TW" altLang="en-US" dirty="0">
                <a:solidFill>
                  <a:srgbClr val="000000"/>
                </a:solidFill>
                <a:latin typeface="DFKai-SB"/>
                <a:ea typeface="DFKai-SB"/>
                <a:cs typeface="DFKai-SB"/>
                <a:sym typeface="DFKai-SB"/>
              </a:rPr>
              <a:t>的作用以及</a:t>
            </a:r>
            <a:r>
              <a:rPr lang="en-US" altLang="zh-TW" dirty="0">
                <a:solidFill>
                  <a:srgbClr val="000000"/>
                </a:solidFill>
                <a:latin typeface="DFKai-SB"/>
                <a:ea typeface="DFKai-SB"/>
                <a:cs typeface="DFKai-SB"/>
                <a:sym typeface="DFKai-SB"/>
              </a:rPr>
              <a:t>staged area</a:t>
            </a:r>
            <a:r>
              <a:rPr lang="zh-TW" altLang="en-US" dirty="0">
                <a:solidFill>
                  <a:srgbClr val="000000"/>
                </a:solidFill>
                <a:latin typeface="DFKai-SB"/>
                <a:ea typeface="DFKai-SB"/>
                <a:cs typeface="DFKai-SB"/>
                <a:sym typeface="DFKai-SB"/>
              </a:rPr>
              <a:t>是什麼</a:t>
            </a: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 對</a:t>
            </a:r>
            <a:r>
              <a:rPr lang="en-US" altLang="zh-TW" dirty="0">
                <a:solidFill>
                  <a:srgbClr val="000000"/>
                </a:solidFill>
                <a:latin typeface="DFKai-SB"/>
                <a:ea typeface="DFKai-SB"/>
                <a:cs typeface="DFKai-SB"/>
                <a:sym typeface="DFKai-SB"/>
              </a:rPr>
              <a:t>commit</a:t>
            </a:r>
            <a:r>
              <a:rPr lang="zh-TW" altLang="en-US" dirty="0">
                <a:solidFill>
                  <a:srgbClr val="000000"/>
                </a:solidFill>
                <a:latin typeface="DFKai-SB"/>
                <a:ea typeface="DFKai-SB"/>
                <a:cs typeface="DFKai-SB"/>
                <a:sym typeface="DFKai-SB"/>
              </a:rPr>
              <a:t>、</a:t>
            </a:r>
            <a:r>
              <a:rPr lang="en-US" altLang="zh-TW" dirty="0">
                <a:solidFill>
                  <a:srgbClr val="000000"/>
                </a:solidFill>
                <a:latin typeface="DFKai-SB"/>
                <a:ea typeface="DFKai-SB"/>
                <a:cs typeface="DFKai-SB"/>
                <a:sym typeface="DFKai-SB"/>
              </a:rPr>
              <a:t>push</a:t>
            </a:r>
            <a:r>
              <a:rPr lang="zh-TW" altLang="en-US" dirty="0">
                <a:solidFill>
                  <a:srgbClr val="000000"/>
                </a:solidFill>
                <a:latin typeface="DFKai-SB"/>
                <a:ea typeface="DFKai-SB"/>
                <a:cs typeface="DFKai-SB"/>
                <a:sym typeface="DFKai-SB"/>
              </a:rPr>
              <a:t>的差異無法分辨</a:t>
            </a:r>
          </a:p>
          <a:p>
            <a:pPr marL="609585" indent="0">
              <a:spcBef>
                <a:spcPts val="225"/>
              </a:spcBef>
              <a:spcAft>
                <a:spcPts val="0"/>
              </a:spcAft>
              <a:buNone/>
            </a:pPr>
            <a:endParaRPr lang="zh-TW" altLang="en-US"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r>
              <a:rPr lang="zh-TW" altLang="en-US" dirty="0">
                <a:solidFill>
                  <a:srgbClr val="000000"/>
                </a:solidFill>
                <a:latin typeface="DFKai-SB"/>
                <a:ea typeface="DFKai-SB"/>
                <a:cs typeface="DFKai-SB"/>
                <a:sym typeface="DFKai-SB"/>
              </a:rPr>
              <a:t>傳統授課方式中，學生主動參與學習、積極使用版本控制工具的意願較低</a:t>
            </a:r>
            <a:br>
              <a:rPr lang="zh-TW" altLang="en-US" dirty="0">
                <a:solidFill>
                  <a:srgbClr val="000000"/>
                </a:solidFill>
                <a:latin typeface="DFKai-SB"/>
                <a:ea typeface="DFKai-SB"/>
                <a:cs typeface="DFKai-SB"/>
                <a:sym typeface="DFKai-SB"/>
              </a:rPr>
            </a:b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學生主動使用</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及</a:t>
            </a:r>
            <a:r>
              <a:rPr lang="en-US" altLang="zh-TW" dirty="0">
                <a:solidFill>
                  <a:srgbClr val="000000"/>
                </a:solidFill>
                <a:latin typeface="DFKai-SB"/>
                <a:ea typeface="DFKai-SB"/>
                <a:cs typeface="DFKai-SB"/>
                <a:sym typeface="DFKai-SB"/>
              </a:rPr>
              <a:t>GitHub</a:t>
            </a:r>
            <a:r>
              <a:rPr lang="zh-TW" altLang="en-US" dirty="0">
                <a:solidFill>
                  <a:srgbClr val="000000"/>
                </a:solidFill>
                <a:latin typeface="DFKai-SB"/>
                <a:ea typeface="DFKai-SB"/>
                <a:cs typeface="DFKai-SB"/>
                <a:sym typeface="DFKai-SB"/>
              </a:rPr>
              <a:t>管理程式碼的比例較低</a:t>
            </a: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工具時學生參與課堂的積極度較低</a:t>
            </a:r>
            <a:endParaRPr lang="en-US" altLang="zh-TW"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endParaRPr lang="en-US" altLang="zh-TW" sz="2400" dirty="0">
              <a:solidFill>
                <a:srgbClr val="000000"/>
              </a:solidFill>
              <a:latin typeface="DFKai-SB"/>
              <a:ea typeface="DFKai-SB"/>
              <a:cs typeface="DFKai-SB"/>
              <a:sym typeface="DFKai-SB"/>
            </a:endParaRPr>
          </a:p>
          <a:p>
            <a:pPr marL="0" indent="0">
              <a:buClr>
                <a:srgbClr val="000000"/>
              </a:buClr>
              <a:buSzPts val="1800"/>
              <a:buNone/>
            </a:pPr>
            <a:endParaRPr lang="en-US" altLang="zh-TW"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endParaRPr lang="en-US" altLang="zh-TW" sz="2400"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A174C997-2E89-4422-8C3D-BBBF992206B9}"/>
              </a:ext>
            </a:extLst>
          </p:cNvPr>
          <p:cNvSpPr>
            <a:spLocks noGrp="1"/>
          </p:cNvSpPr>
          <p:nvPr>
            <p:ph type="sldNum" idx="12"/>
          </p:nvPr>
        </p:nvSpPr>
        <p:spPr/>
        <p:txBody>
          <a:bodyPr/>
          <a:lstStyle/>
          <a:p>
            <a:fld id="{00000000-1234-1234-1234-123412341234}" type="slidenum">
              <a:rPr lang="en-US" altLang="zh-TW" smtClean="0"/>
              <a:pPr/>
              <a:t>4</a:t>
            </a:fld>
            <a:endParaRPr lang="zh-TW" alt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方法設計</a:t>
            </a:r>
            <a:endParaRPr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提出了一個名為</a:t>
            </a:r>
            <a:r>
              <a:rPr lang="en-US" altLang="zh-TW" dirty="0">
                <a:solidFill>
                  <a:srgbClr val="000000"/>
                </a:solidFill>
                <a:latin typeface="標楷體" panose="03000509000000000000" pitchFamily="65" charset="-120"/>
                <a:ea typeface="標楷體" panose="03000509000000000000" pitchFamily="65" charset="-120"/>
              </a:rPr>
              <a:t>Git Education Game</a:t>
            </a:r>
            <a:r>
              <a:rPr lang="zh-TW" altLang="en-US" dirty="0">
                <a:solidFill>
                  <a:srgbClr val="000000"/>
                </a:solidFill>
                <a:latin typeface="標楷體" panose="03000509000000000000" pitchFamily="65" charset="-120"/>
                <a:ea typeface="標楷體" panose="03000509000000000000" pitchFamily="65" charset="-120"/>
              </a:rPr>
              <a:t>（簡稱</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）的嚴肅遊戲用於教學</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的概念與使用方法，引入</a:t>
            </a:r>
            <a:r>
              <a:rPr lang="zh-TW" altLang="en-US" b="1" dirty="0">
                <a:solidFill>
                  <a:srgbClr val="000000"/>
                </a:solidFill>
                <a:latin typeface="標楷體" panose="03000509000000000000" pitchFamily="65" charset="-120"/>
                <a:ea typeface="標楷體" panose="03000509000000000000" pitchFamily="65" charset="-120"/>
              </a:rPr>
              <a:t>遊戲元素</a:t>
            </a:r>
            <a:r>
              <a:rPr lang="zh-TW" altLang="en-US" dirty="0">
                <a:solidFill>
                  <a:srgbClr val="000000"/>
                </a:solidFill>
                <a:latin typeface="標楷體" panose="03000509000000000000" pitchFamily="65" charset="-120"/>
                <a:ea typeface="標楷體" panose="03000509000000000000" pitchFamily="65" charset="-120"/>
              </a:rPr>
              <a:t>來設計機制，目的是有效改善學生的學習動機，實現相對傳統授課更深入的學習。</a:t>
            </a: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1828754" indent="-609585">
              <a:spcBef>
                <a:spcPts val="225"/>
              </a:spcBef>
              <a:spcAft>
                <a:spcPts val="0"/>
              </a:spcAft>
              <a:buFont typeface="+mj-lt"/>
              <a:buAutoNum type="arabicPeriod"/>
            </a:pPr>
            <a:endParaRPr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設計一個教育研究實驗，在實驗中將同一門課程的兩個班級分為實驗組及控制組，實驗組通過</a:t>
            </a:r>
            <a:r>
              <a:rPr lang="en-US" altLang="zh-TW" dirty="0">
                <a:solidFill>
                  <a:srgbClr val="000000"/>
                </a:solidFill>
                <a:latin typeface="DFKai-SB"/>
                <a:ea typeface="DFKai-SB"/>
                <a:cs typeface="DFKai-SB"/>
                <a:sym typeface="DFKai-SB"/>
              </a:rPr>
              <a:t>GEG</a:t>
            </a:r>
            <a:r>
              <a:rPr lang="zh-TW" altLang="en-US" dirty="0">
                <a:solidFill>
                  <a:srgbClr val="000000"/>
                </a:solidFill>
                <a:latin typeface="DFKai-SB"/>
                <a:ea typeface="DFKai-SB"/>
                <a:cs typeface="DFKai-SB"/>
                <a:sym typeface="DFKai-SB"/>
              </a:rPr>
              <a:t>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，對照組則以傳統的方式學習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，我們通過實驗評估學習效果。</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學生的學習行為經由</a:t>
            </a:r>
            <a:r>
              <a:rPr lang="en-US" altLang="zh-TW" dirty="0">
                <a:solidFill>
                  <a:srgbClr val="000000"/>
                </a:solidFill>
                <a:latin typeface="標楷體" panose="03000509000000000000" pitchFamily="65" charset="-120"/>
                <a:ea typeface="標楷體" panose="03000509000000000000" pitchFamily="65" charset="-120"/>
              </a:rPr>
              <a:t>API</a:t>
            </a:r>
            <a:r>
              <a:rPr lang="zh-TW" altLang="en-US" dirty="0">
                <a:solidFill>
                  <a:srgbClr val="000000"/>
                </a:solidFill>
                <a:latin typeface="標楷體" panose="03000509000000000000" pitchFamily="65" charset="-120"/>
                <a:ea typeface="標楷體" panose="03000509000000000000" pitchFamily="65" charset="-120"/>
              </a:rPr>
              <a:t>發送至後台的資料庫當中，教師可以即時監控學生的學習狀況。</a:t>
            </a:r>
          </a:p>
          <a:p>
            <a:pPr marL="745048" indent="-609585">
              <a:buClr>
                <a:srgbClr val="000000"/>
              </a:buClr>
              <a:buFont typeface="+mj-lt"/>
              <a:buAutoNum type="arabicPeriod"/>
            </a:pPr>
            <a:endParaRPr lang="zh-TW" altLang="en-US"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5</a:t>
            </a:fld>
            <a:endParaRPr lang="zh-TW" altLang="en-US"/>
          </a:p>
        </p:txBody>
      </p:sp>
    </p:spTree>
    <p:extLst>
      <p:ext uri="{BB962C8B-B14F-4D97-AF65-F5344CB8AC3E}">
        <p14:creationId xmlns:p14="http://schemas.microsoft.com/office/powerpoint/2010/main" val="3524776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獲得好處</a:t>
            </a: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135463" indent="0">
              <a:buClr>
                <a:srgbClr val="000000"/>
              </a:buClr>
              <a:buNone/>
            </a:pPr>
            <a:r>
              <a:rPr lang="zh-TW" altLang="en-US" sz="2000" dirty="0">
                <a:solidFill>
                  <a:srgbClr val="000000"/>
                </a:solidFill>
                <a:effectLst/>
                <a:ea typeface="標楷體" panose="03000509000000000000" pitchFamily="65" charset="-120"/>
                <a:cs typeface="Times New Roman" panose="02020603050405020304" pitchFamily="18" charset="0"/>
              </a:rPr>
              <a:t>我們提出的系統具有一些採用其他教學方式較難實現的優勢：</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遊戲機制帶來的特性能將學習過程轉變為有趣的體驗，促進學習的積極度，例如競爭、挑戰、互動</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電腦可以扮演成員與學生互動，給予問題環境，模擬現實中無法短時間立刻重現的情境</a:t>
            </a:r>
            <a:endParaRPr lang="en-US"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endParaRPr lang="en-US" altLang="zh-TW"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真實的工作環境會害怕犯錯，遊戲可以避免這種情況盡可能鼓勵學生嘗試</a:t>
            </a: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r>
              <a:rPr lang="zh-TW" altLang="zh-TW" dirty="0">
                <a:solidFill>
                  <a:srgbClr val="000000"/>
                </a:solidFill>
                <a:effectLst/>
                <a:ea typeface="標楷體" panose="03000509000000000000" pitchFamily="65" charset="-120"/>
                <a:cs typeface="Times New Roman" panose="02020603050405020304" pitchFamily="18" charset="0"/>
              </a:rPr>
              <a:t>可以幫助老師即時了解學生的學習狀況，針對學生無法即時理解的單元做加強</a:t>
            </a:r>
            <a:endParaRPr lang="zh-TW" altLang="en-US"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6</a:t>
            </a:fld>
            <a:endParaRPr lang="zh-TW" altLang="en-US"/>
          </a:p>
        </p:txBody>
      </p:sp>
    </p:spTree>
    <p:extLst>
      <p:ext uri="{BB962C8B-B14F-4D97-AF65-F5344CB8AC3E}">
        <p14:creationId xmlns:p14="http://schemas.microsoft.com/office/powerpoint/2010/main" val="3885458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系統設計</a:t>
            </a:r>
            <a:endParaRPr lang="en-US" altLang="zh-TW" sz="2400" b="1" dirty="0">
              <a:solidFill>
                <a:srgbClr val="FF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7</a:t>
            </a:fld>
            <a:endParaRPr lang="zh-TW" altLang="en-US"/>
          </a:p>
        </p:txBody>
      </p:sp>
    </p:spTree>
    <p:extLst>
      <p:ext uri="{BB962C8B-B14F-4D97-AF65-F5344CB8AC3E}">
        <p14:creationId xmlns:p14="http://schemas.microsoft.com/office/powerpoint/2010/main" val="3945840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系統架構</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8</a:t>
            </a:fld>
            <a:endParaRPr lang="zh-TW" altLang="en-US"/>
          </a:p>
        </p:txBody>
      </p:sp>
      <p:pic>
        <p:nvPicPr>
          <p:cNvPr id="4" name="圖片 3">
            <a:extLst>
              <a:ext uri="{FF2B5EF4-FFF2-40B4-BE49-F238E27FC236}">
                <a16:creationId xmlns:a16="http://schemas.microsoft.com/office/drawing/2014/main" id="{75E0FAA1-62CD-4A73-AC02-0EBE254B4E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0902" y="2252759"/>
            <a:ext cx="10356513" cy="398452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遊戲的登入畫面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1"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教學</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概念與指令的使用方法</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模擬開發專案時可能發生的情境</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學生必須註冊帳號</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概要</a:t>
            </a:r>
            <a:endParaRPr lang="en-US" sz="3200" b="1" dirty="0">
              <a:solidFill>
                <a:schemeClr val="bg1">
                  <a:lumMod val="10000"/>
                </a:schemeClr>
              </a:solidFill>
              <a:latin typeface="DFKai-SB"/>
              <a:ea typeface="DFKai-SB"/>
              <a:sym typeface="DFKai-SB"/>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Custom 6">
      <a:dk1>
        <a:srgbClr val="455C19"/>
      </a:dk1>
      <a:lt1>
        <a:srgbClr val="F3F3F3"/>
      </a:lt1>
      <a:dk2>
        <a:srgbClr val="424242"/>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2">
      <a:majorFont>
        <a:latin typeface="Times New Roman"/>
        <a:ea typeface="楷体"/>
        <a:cs typeface=""/>
      </a:majorFont>
      <a:minorFont>
        <a:latin typeface="Times New Roman"/>
        <a:ea typeface="楷体"/>
        <a:cs typeface=""/>
      </a:minorFont>
    </a:fontScheme>
    <a:fmtScheme name="都會">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佈景主題1" id="{B169F551-CAD8-43B8-B540-6418118780A3}" vid="{FF25CD38-492D-4AFA-8384-438192C77E4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0.報告用主題</Template>
  <TotalTime>94841</TotalTime>
  <Words>4148</Words>
  <Application>Microsoft Office PowerPoint</Application>
  <PresentationFormat>寬螢幕</PresentationFormat>
  <Paragraphs>381</Paragraphs>
  <Slides>39</Slides>
  <Notes>38</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39</vt:i4>
      </vt:variant>
    </vt:vector>
  </HeadingPairs>
  <TitlesOfParts>
    <vt:vector size="50" baseType="lpstr">
      <vt:lpstr>DFKai-SB</vt:lpstr>
      <vt:lpstr>DFKai-SB</vt:lpstr>
      <vt:lpstr>Arial</vt:lpstr>
      <vt:lpstr>Calibri</vt:lpstr>
      <vt:lpstr>Georgia</vt:lpstr>
      <vt:lpstr>Palatino Linotype</vt:lpstr>
      <vt:lpstr>Times New Roman</vt:lpstr>
      <vt:lpstr>Trebuchet MS</vt:lpstr>
      <vt:lpstr>Wingdings</vt:lpstr>
      <vt:lpstr>Wingdings 2</vt:lpstr>
      <vt:lpstr>佈景主題1</vt:lpstr>
      <vt:lpstr>Git Education Game - 程式碼版本控制學習遊戲之研發</vt:lpstr>
      <vt:lpstr>Outline</vt:lpstr>
      <vt:lpstr>背景</vt:lpstr>
      <vt:lpstr>遭遇問題</vt:lpstr>
      <vt:lpstr>方法設計</vt:lpstr>
      <vt:lpstr>獲得好處</vt:lpstr>
      <vt:lpstr>Outline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PowerPoint 簡報</vt:lpstr>
      <vt:lpstr>PowerPoint 簡報</vt:lpstr>
      <vt:lpstr>PowerPoint 簡報</vt:lpstr>
      <vt:lpstr>PowerPoint 簡報</vt:lpstr>
      <vt:lpstr>實驗與結果分析–研究問題一</vt:lpstr>
      <vt:lpstr>實驗與結果分析–研究問題二</vt:lpstr>
      <vt:lpstr>實驗與結果分析–研究問題三</vt:lpstr>
      <vt:lpstr>實驗與結果分析–研究問題四</vt:lpstr>
      <vt:lpstr>Outline</vt:lpstr>
      <vt:lpstr>結論與未來研究</vt:lpstr>
      <vt:lpstr>PowerPoint 簡報</vt:lpstr>
      <vt:lpstr>PowerPoint 簡報</vt:lpstr>
      <vt:lpstr>PowerPoint 簡報</vt:lpstr>
      <vt:lpstr>PowerPoint 簡報</vt:lpstr>
      <vt:lpstr>PowerPoint 簡報</vt:lpstr>
      <vt:lpstr>PowerPoint 簡報</vt:lpstr>
      <vt:lpstr>PowerPoint 簡報</vt:lpstr>
      <vt:lpstr>實驗與結果分析–前置測驗</vt:lpstr>
      <vt:lpstr>實驗與結果分析–問卷調查結果</vt:lpstr>
      <vt:lpstr>實驗與結果分析–模型可靠性和有效性測試（1/2）</vt:lpstr>
      <vt:lpstr>實驗與結果分析–模型可靠性和有效性測試（1/2）</vt:lpstr>
      <vt:lpstr>實驗與結果分析–研究問題三（1/2）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2017/12/29</dc:title>
  <dc:creator>Lin</dc:creator>
  <cp:lastModifiedBy>張佑瑋</cp:lastModifiedBy>
  <cp:revision>1714</cp:revision>
  <cp:lastPrinted>2022-03-17T05:21:35Z</cp:lastPrinted>
  <dcterms:created xsi:type="dcterms:W3CDTF">2017-12-28T08:00:02Z</dcterms:created>
  <dcterms:modified xsi:type="dcterms:W3CDTF">2022-06-25T05:02:55Z</dcterms:modified>
</cp:coreProperties>
</file>